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73AA"/>
    <a:srgbClr val="00649C"/>
    <a:srgbClr val="E5C900"/>
    <a:srgbClr val="F18215"/>
    <a:srgbClr val="18A0DB"/>
    <a:srgbClr val="B0DEFA"/>
    <a:srgbClr val="E51D21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337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654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5889DF18-EFF4-854A-B345-81619FDF823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B95B0DD4-1A20-B34D-BD7D-AD874CB031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1F109E4C-493F-0C43-AA49-D447DB59D4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ckground pattern&#10;&#10;Description automatically generated">
            <a:extLst>
              <a:ext uri="{FF2B5EF4-FFF2-40B4-BE49-F238E27FC236}">
                <a16:creationId xmlns:a16="http://schemas.microsoft.com/office/drawing/2014/main" id="{93608C6C-6158-3242-8BB3-AC8BA2E93D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picture containing text, doll&#10;&#10;Description automatically generated">
            <a:extLst>
              <a:ext uri="{FF2B5EF4-FFF2-40B4-BE49-F238E27FC236}">
                <a16:creationId xmlns:a16="http://schemas.microsoft.com/office/drawing/2014/main" id="{0AA12B7A-D9A9-4449-8D68-0186A6DA8AB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5---6-english-language/australian-resources-5---6-english-language-grammar/suffixes-and-prefixes-grammar-language-english-5-6-australia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7E4AD997-EA64-6744-B270-00A817C918AB}"/>
              </a:ext>
            </a:extLst>
          </p:cNvPr>
          <p:cNvSpPr/>
          <p:nvPr/>
        </p:nvSpPr>
        <p:spPr>
          <a:xfrm>
            <a:off x="0" y="5880295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CF0E084A-CEBE-6447-B2C5-AD6B6E870035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6905A68E-35C7-DB4A-A8EE-CDC1054FAC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22363"/>
            <a:ext cx="9144000" cy="55356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3712" y="1678948"/>
            <a:ext cx="6090930" cy="3911428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Antonyms are words that have opposite meanings. 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For example, </a:t>
            </a:r>
            <a:r>
              <a:rPr lang="en-GB" sz="4400" b="1" dirty="0">
                <a:solidFill>
                  <a:srgbClr val="E51D21"/>
                </a:solidFill>
              </a:rPr>
              <a:t>hot</a:t>
            </a:r>
            <a:r>
              <a:rPr lang="en-GB" sz="2800" dirty="0"/>
              <a:t> </a:t>
            </a:r>
            <a:r>
              <a:rPr lang="en-GB" sz="2800" dirty="0">
                <a:solidFill>
                  <a:schemeClr val="tx1"/>
                </a:solidFill>
              </a:rPr>
              <a:t>and</a:t>
            </a:r>
            <a:r>
              <a:rPr lang="en-GB" sz="2800" dirty="0"/>
              <a:t> </a:t>
            </a:r>
            <a:r>
              <a:rPr lang="en-GB" sz="4400" b="1" dirty="0">
                <a:solidFill>
                  <a:srgbClr val="18A0DB"/>
                </a:solidFill>
              </a:rPr>
              <a:t>cold</a:t>
            </a:r>
            <a:r>
              <a:rPr lang="en-GB" sz="4400" dirty="0"/>
              <a:t> </a:t>
            </a:r>
            <a:r>
              <a:rPr lang="en-GB" sz="2800" dirty="0">
                <a:solidFill>
                  <a:schemeClr val="tx1"/>
                </a:solidFill>
              </a:rPr>
              <a:t>are antonyms because their meanings are opposite. 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What Are Antonyms?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9161656A-3E1F-BA4A-AD5F-176EB2F67D8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429000"/>
            <a:ext cx="3160122" cy="3429000"/>
          </a:xfrm>
          <a:prstGeom prst="rect">
            <a:avLst/>
          </a:prstGeom>
        </p:spPr>
      </p:pic>
      <p:sp>
        <p:nvSpPr>
          <p:cNvPr id="13" name="Rectangle 12">
            <a:hlinkClick r:id="rId4"/>
            <a:extLst>
              <a:ext uri="{FF2B5EF4-FFF2-40B4-BE49-F238E27FC236}">
                <a16:creationId xmlns:a16="http://schemas.microsoft.com/office/drawing/2014/main" id="{4E7E1710-0DAD-9F46-A226-5F27FF024AD4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6905A68E-35C7-DB4A-A8EE-CDC1054FAC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22363"/>
            <a:ext cx="9144000" cy="55356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9317" y="1473201"/>
            <a:ext cx="5514535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Check out this list of antonyms: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What Are Antonyms?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E4133A9-7608-BF45-9C2D-985E3D80CFFA}"/>
              </a:ext>
            </a:extLst>
          </p:cNvPr>
          <p:cNvSpPr/>
          <p:nvPr/>
        </p:nvSpPr>
        <p:spPr>
          <a:xfrm>
            <a:off x="1871003" y="2445453"/>
            <a:ext cx="87219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fast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A81552D-6D64-F94A-A6B5-E0D826A1E525}"/>
              </a:ext>
            </a:extLst>
          </p:cNvPr>
          <p:cNvSpPr/>
          <p:nvPr/>
        </p:nvSpPr>
        <p:spPr>
          <a:xfrm>
            <a:off x="3171729" y="2449407"/>
            <a:ext cx="1195754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happy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9B8ACDD-CAA5-6A4C-B7FE-D3036E23B59B}"/>
              </a:ext>
            </a:extLst>
          </p:cNvPr>
          <p:cNvSpPr/>
          <p:nvPr/>
        </p:nvSpPr>
        <p:spPr>
          <a:xfrm>
            <a:off x="4779818" y="2445452"/>
            <a:ext cx="87219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big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C9F541-2E50-F645-8A0B-5F8781CF86BB}"/>
              </a:ext>
            </a:extLst>
          </p:cNvPr>
          <p:cNvSpPr/>
          <p:nvPr/>
        </p:nvSpPr>
        <p:spPr>
          <a:xfrm>
            <a:off x="4935198" y="5236748"/>
            <a:ext cx="87219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day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B2BF5D8-A28B-2542-8572-6894103A74CB}"/>
              </a:ext>
            </a:extLst>
          </p:cNvPr>
          <p:cNvSpPr/>
          <p:nvPr/>
        </p:nvSpPr>
        <p:spPr>
          <a:xfrm>
            <a:off x="1842866" y="5216646"/>
            <a:ext cx="1406774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empty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B29E8A6-B22D-EC48-B6DE-688A13DD8506}"/>
              </a:ext>
            </a:extLst>
          </p:cNvPr>
          <p:cNvSpPr/>
          <p:nvPr/>
        </p:nvSpPr>
        <p:spPr>
          <a:xfrm>
            <a:off x="6077131" y="2445451"/>
            <a:ext cx="1254374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thick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92AD24D-7F52-2A47-A0D6-2174F8BC2AF1}"/>
              </a:ext>
            </a:extLst>
          </p:cNvPr>
          <p:cNvSpPr/>
          <p:nvPr/>
        </p:nvSpPr>
        <p:spPr>
          <a:xfrm>
            <a:off x="1871001" y="3372122"/>
            <a:ext cx="87219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sink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8293555-710B-8947-A909-47F2E1D55823}"/>
              </a:ext>
            </a:extLst>
          </p:cNvPr>
          <p:cNvSpPr/>
          <p:nvPr/>
        </p:nvSpPr>
        <p:spPr>
          <a:xfrm>
            <a:off x="3171729" y="3372121"/>
            <a:ext cx="1378632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awake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96EB4E6-A66B-DA44-8744-129CA72B40AE}"/>
              </a:ext>
            </a:extLst>
          </p:cNvPr>
          <p:cNvSpPr/>
          <p:nvPr/>
        </p:nvSpPr>
        <p:spPr>
          <a:xfrm>
            <a:off x="4935198" y="3369358"/>
            <a:ext cx="1064030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slow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2C2FC5D-1C30-004E-82B8-FD5AE228FCEB}"/>
              </a:ext>
            </a:extLst>
          </p:cNvPr>
          <p:cNvSpPr/>
          <p:nvPr/>
        </p:nvSpPr>
        <p:spPr>
          <a:xfrm>
            <a:off x="6459308" y="3352015"/>
            <a:ext cx="87219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sad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5334A89-C68E-9E48-8329-5BB8D7B00DEE}"/>
              </a:ext>
            </a:extLst>
          </p:cNvPr>
          <p:cNvSpPr/>
          <p:nvPr/>
        </p:nvSpPr>
        <p:spPr>
          <a:xfrm>
            <a:off x="3484950" y="5216646"/>
            <a:ext cx="121493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small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E92ACAF-740A-9B4F-ADA2-88751A049AA5}"/>
              </a:ext>
            </a:extLst>
          </p:cNvPr>
          <p:cNvSpPr/>
          <p:nvPr/>
        </p:nvSpPr>
        <p:spPr>
          <a:xfrm>
            <a:off x="6116567" y="5236749"/>
            <a:ext cx="121493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night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AE73476-108B-064E-89A6-77205117F483}"/>
              </a:ext>
            </a:extLst>
          </p:cNvPr>
          <p:cNvSpPr/>
          <p:nvPr/>
        </p:nvSpPr>
        <p:spPr>
          <a:xfrm>
            <a:off x="1842866" y="4294385"/>
            <a:ext cx="87219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full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D011156-6E35-8A46-A6C9-1AC61BA1F5ED}"/>
              </a:ext>
            </a:extLst>
          </p:cNvPr>
          <p:cNvSpPr/>
          <p:nvPr/>
        </p:nvSpPr>
        <p:spPr>
          <a:xfrm>
            <a:off x="3152064" y="4294382"/>
            <a:ext cx="1077744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thin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AEE1DDE-E4C6-EC4A-9E10-04A691AB082B}"/>
              </a:ext>
            </a:extLst>
          </p:cNvPr>
          <p:cNvSpPr/>
          <p:nvPr/>
        </p:nvSpPr>
        <p:spPr>
          <a:xfrm>
            <a:off x="4590002" y="4294382"/>
            <a:ext cx="1064030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float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2081769-AFE8-6F40-9E02-D2BD44571E6A}"/>
              </a:ext>
            </a:extLst>
          </p:cNvPr>
          <p:cNvSpPr/>
          <p:nvPr/>
        </p:nvSpPr>
        <p:spPr>
          <a:xfrm>
            <a:off x="6116568" y="4294382"/>
            <a:ext cx="1214937" cy="648997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asleep</a:t>
            </a:r>
          </a:p>
        </p:txBody>
      </p:sp>
      <p:sp>
        <p:nvSpPr>
          <p:cNvPr id="26" name="Rectangle 25">
            <a:hlinkClick r:id="rId3"/>
            <a:extLst>
              <a:ext uri="{FF2B5EF4-FFF2-40B4-BE49-F238E27FC236}">
                <a16:creationId xmlns:a16="http://schemas.microsoft.com/office/drawing/2014/main" id="{29A42B3E-73DF-5F4C-B3DC-AB4088F8E898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415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  <p:bldP spid="7" grpId="0" animBg="1"/>
      <p:bldP spid="8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6905A68E-35C7-DB4A-A8EE-CDC1054FAC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22360"/>
            <a:ext cx="9144000" cy="505674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8043" y="1359310"/>
            <a:ext cx="7047914" cy="1079884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dirty="0">
                <a:solidFill>
                  <a:schemeClr val="tx1"/>
                </a:solidFill>
              </a:rPr>
              <a:t>Can you think of an antonym for each of these words?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Your Turn!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E92ACAF-740A-9B4F-ADA2-88751A049AA5}"/>
              </a:ext>
            </a:extLst>
          </p:cNvPr>
          <p:cNvSpPr/>
          <p:nvPr/>
        </p:nvSpPr>
        <p:spPr>
          <a:xfrm>
            <a:off x="1048043" y="2688460"/>
            <a:ext cx="3291840" cy="2803433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attack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boring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careful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complicated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difficult</a:t>
            </a:r>
          </a:p>
          <a:p>
            <a:pPr marL="457200" indent="-45720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give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2E6A0DB-53EF-FA40-B536-56783BED09FD}"/>
              </a:ext>
            </a:extLst>
          </p:cNvPr>
          <p:cNvSpPr/>
          <p:nvPr/>
        </p:nvSpPr>
        <p:spPr>
          <a:xfrm>
            <a:off x="4804117" y="2688460"/>
            <a:ext cx="3291840" cy="2803433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huge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lovely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native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reduce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safe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true</a:t>
            </a:r>
          </a:p>
        </p:txBody>
      </p:sp>
      <p:pic>
        <p:nvPicPr>
          <p:cNvPr id="9" name="Picture 8" descr="A person with the hand on the face&#10;&#10;Description automatically generated with medium confidence">
            <a:extLst>
              <a:ext uri="{FF2B5EF4-FFF2-40B4-BE49-F238E27FC236}">
                <a16:creationId xmlns:a16="http://schemas.microsoft.com/office/drawing/2014/main" id="{EE6AE317-6D10-B84B-85CB-D2441012F00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5436" y="3429000"/>
            <a:ext cx="2711837" cy="3429000"/>
          </a:xfrm>
          <a:prstGeom prst="rect">
            <a:avLst/>
          </a:prstGeom>
        </p:spPr>
      </p:pic>
      <p:sp>
        <p:nvSpPr>
          <p:cNvPr id="27" name="Rectangle 26">
            <a:hlinkClick r:id="rId4"/>
            <a:extLst>
              <a:ext uri="{FF2B5EF4-FFF2-40B4-BE49-F238E27FC236}">
                <a16:creationId xmlns:a16="http://schemas.microsoft.com/office/drawing/2014/main" id="{718B1538-14A2-3449-B4FA-296D31646592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35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  <p:bldP spid="20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Background pattern&#10;&#10;Description automatically generated">
            <a:extLst>
              <a:ext uri="{FF2B5EF4-FFF2-40B4-BE49-F238E27FC236}">
                <a16:creationId xmlns:a16="http://schemas.microsoft.com/office/drawing/2014/main" id="{6905A68E-35C7-DB4A-A8EE-CDC1054FAC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22359"/>
            <a:ext cx="9144000" cy="55356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278" y="1678948"/>
            <a:ext cx="7047914" cy="4096094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Antonyms can be used in your writing to help develop cohesion, clarify meaning and add detail. 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Read through the examples over the next few slides and discuss how the antonyms have been used.</a:t>
            </a:r>
          </a:p>
          <a:p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Using Antonyms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1A0632DF-8670-C54D-AD77-2FD538D28C3F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44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mountain, outdoor, nature&#10;&#10;Description automatically generated">
            <a:extLst>
              <a:ext uri="{FF2B5EF4-FFF2-40B4-BE49-F238E27FC236}">
                <a16:creationId xmlns:a16="http://schemas.microsoft.com/office/drawing/2014/main" id="{7A8B4426-289C-D84F-88F4-DC789D8406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75934"/>
            <a:ext cx="9144000" cy="265799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278" y="2049547"/>
            <a:ext cx="7047914" cy="1510771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The sky was clear and </a:t>
            </a:r>
            <a:r>
              <a:rPr lang="en-GB" sz="2800" b="1" dirty="0">
                <a:solidFill>
                  <a:srgbClr val="F18215"/>
                </a:solidFill>
              </a:rPr>
              <a:t>bright</a:t>
            </a:r>
            <a:r>
              <a:rPr lang="en-GB" sz="2400" dirty="0">
                <a:solidFill>
                  <a:schemeClr val="tx1"/>
                </a:solidFill>
              </a:rPr>
              <a:t> to the </a:t>
            </a:r>
            <a:r>
              <a:rPr lang="en-GB" sz="2800" b="1" dirty="0">
                <a:solidFill>
                  <a:srgbClr val="EE73AA"/>
                </a:solidFill>
              </a:rPr>
              <a:t>north</a:t>
            </a:r>
            <a:r>
              <a:rPr lang="en-GB" sz="2400" dirty="0">
                <a:solidFill>
                  <a:schemeClr val="tx1"/>
                </a:solidFill>
              </a:rPr>
              <a:t>, but as I looked to the </a:t>
            </a:r>
            <a:r>
              <a:rPr lang="en-GB" sz="2800" b="1" dirty="0">
                <a:solidFill>
                  <a:srgbClr val="EE73AA"/>
                </a:solidFill>
              </a:rPr>
              <a:t>south</a:t>
            </a:r>
            <a:r>
              <a:rPr lang="en-GB" sz="2400" dirty="0">
                <a:solidFill>
                  <a:schemeClr val="tx1"/>
                </a:solidFill>
              </a:rPr>
              <a:t> there seemed to be only </a:t>
            </a:r>
            <a:r>
              <a:rPr lang="en-GB" sz="2800" b="1" dirty="0">
                <a:solidFill>
                  <a:srgbClr val="F18215"/>
                </a:solidFill>
              </a:rPr>
              <a:t>dark</a:t>
            </a:r>
            <a:r>
              <a:rPr lang="en-GB" sz="2400" dirty="0">
                <a:solidFill>
                  <a:schemeClr val="tx1"/>
                </a:solidFill>
              </a:rPr>
              <a:t> and gloomy rain clouds on the horizon.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Using Antonyms - Example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26D059-D3AE-6340-AD69-1F6C2CF9A3D3}"/>
              </a:ext>
            </a:extLst>
          </p:cNvPr>
          <p:cNvSpPr/>
          <p:nvPr/>
        </p:nvSpPr>
        <p:spPr>
          <a:xfrm>
            <a:off x="1043278" y="4726151"/>
            <a:ext cx="7047914" cy="833663"/>
          </a:xfrm>
          <a:prstGeom prst="rect">
            <a:avLst/>
          </a:prstGeom>
          <a:solidFill>
            <a:schemeClr val="bg1"/>
          </a:solidFill>
          <a:ln w="28575">
            <a:solidFill>
              <a:srgbClr val="E5C900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000" b="1" dirty="0">
                <a:solidFill>
                  <a:schemeClr val="tx1"/>
                </a:solidFill>
              </a:rPr>
              <a:t>Think About:</a:t>
            </a:r>
            <a:r>
              <a:rPr lang="en-GB" sz="2000" dirty="0">
                <a:solidFill>
                  <a:schemeClr val="tx1"/>
                </a:solidFill>
              </a:rPr>
              <a:t> How does the use of antonyms help to make the writing feel cohesive? </a:t>
            </a:r>
          </a:p>
        </p:txBody>
      </p:sp>
      <p:sp>
        <p:nvSpPr>
          <p:cNvPr id="12" name="Rectangle 11">
            <a:hlinkClick r:id="rId3"/>
            <a:extLst>
              <a:ext uri="{FF2B5EF4-FFF2-40B4-BE49-F238E27FC236}">
                <a16:creationId xmlns:a16="http://schemas.microsoft.com/office/drawing/2014/main" id="{0D5EF4D3-3385-6140-9B5E-983E67CF1267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581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8EAA16E-C5B4-6745-840B-6AA1E3E9208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17336"/>
            <a:ext cx="9144000" cy="292641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278" y="1710994"/>
            <a:ext cx="7047914" cy="2187879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She looked </a:t>
            </a:r>
            <a:r>
              <a:rPr lang="en-GB" sz="2800" b="1" dirty="0">
                <a:solidFill>
                  <a:srgbClr val="EE73AA"/>
                </a:solidFill>
              </a:rPr>
              <a:t>afraid</a:t>
            </a:r>
            <a:r>
              <a:rPr lang="en-GB" sz="2400" dirty="0">
                <a:solidFill>
                  <a:schemeClr val="tx1"/>
                </a:solidFill>
              </a:rPr>
              <a:t> as she stood at the mouth of the dragon’s cave, staring into the blackness. 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She looked </a:t>
            </a:r>
            <a:r>
              <a:rPr lang="en-GB" sz="2800" b="1" dirty="0">
                <a:solidFill>
                  <a:srgbClr val="EE73AA"/>
                </a:solidFill>
              </a:rPr>
              <a:t>brave</a:t>
            </a:r>
            <a:r>
              <a:rPr lang="en-GB" sz="2400" dirty="0">
                <a:solidFill>
                  <a:schemeClr val="tx1"/>
                </a:solidFill>
              </a:rPr>
              <a:t> as she stood at the mouth of the dragon’s cave, staring into the blackness.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Using Antonyms - Example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26D059-D3AE-6340-AD69-1F6C2CF9A3D3}"/>
              </a:ext>
            </a:extLst>
          </p:cNvPr>
          <p:cNvSpPr/>
          <p:nvPr/>
        </p:nvSpPr>
        <p:spPr>
          <a:xfrm>
            <a:off x="1043278" y="4865361"/>
            <a:ext cx="7047914" cy="833663"/>
          </a:xfrm>
          <a:prstGeom prst="rect">
            <a:avLst/>
          </a:prstGeom>
          <a:solidFill>
            <a:schemeClr val="bg1"/>
          </a:solidFill>
          <a:ln w="28575">
            <a:solidFill>
              <a:srgbClr val="E5C900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000" b="1" dirty="0">
                <a:solidFill>
                  <a:schemeClr val="tx1"/>
                </a:solidFill>
              </a:rPr>
              <a:t>Think About:</a:t>
            </a:r>
            <a:r>
              <a:rPr lang="en-GB" sz="2000" dirty="0">
                <a:solidFill>
                  <a:schemeClr val="tx1"/>
                </a:solidFill>
              </a:rPr>
              <a:t> How does the meaning of the sentence change with the use of different antonyms?</a:t>
            </a: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FE37B88F-8D7A-E342-9BD3-DE3E2EC1EFEF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2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mountain&#10;&#10;Description automatically generated">
            <a:extLst>
              <a:ext uri="{FF2B5EF4-FFF2-40B4-BE49-F238E27FC236}">
                <a16:creationId xmlns:a16="http://schemas.microsoft.com/office/drawing/2014/main" id="{C3787DA6-CDA5-324A-9664-450F9731C8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441159"/>
            <a:ext cx="9144000" cy="295010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278" y="2080325"/>
            <a:ext cx="7047914" cy="1449216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We were so </a:t>
            </a:r>
            <a:r>
              <a:rPr lang="en-GB" sz="2800" b="1" dirty="0">
                <a:solidFill>
                  <a:srgbClr val="EE73AA"/>
                </a:solidFill>
              </a:rPr>
              <a:t>close</a:t>
            </a:r>
            <a:r>
              <a:rPr lang="en-GB" sz="2400" dirty="0">
                <a:solidFill>
                  <a:schemeClr val="tx1"/>
                </a:solidFill>
              </a:rPr>
              <a:t> to reaching the peak of the mountain but still so </a:t>
            </a:r>
            <a:r>
              <a:rPr lang="en-GB" sz="2800" b="1" dirty="0">
                <a:solidFill>
                  <a:srgbClr val="EE73AA"/>
                </a:solidFill>
              </a:rPr>
              <a:t>far</a:t>
            </a:r>
            <a:r>
              <a:rPr lang="en-GB" sz="2400" dirty="0">
                <a:solidFill>
                  <a:schemeClr val="tx1"/>
                </a:solidFill>
              </a:rPr>
              <a:t> behind the other teams that it hardly felt like an achievement at all.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Using Antonyms - Example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426D059-D3AE-6340-AD69-1F6C2CF9A3D3}"/>
              </a:ext>
            </a:extLst>
          </p:cNvPr>
          <p:cNvSpPr/>
          <p:nvPr/>
        </p:nvSpPr>
        <p:spPr>
          <a:xfrm>
            <a:off x="1043278" y="4936697"/>
            <a:ext cx="7047914" cy="833663"/>
          </a:xfrm>
          <a:prstGeom prst="rect">
            <a:avLst/>
          </a:prstGeom>
          <a:solidFill>
            <a:schemeClr val="bg1"/>
          </a:solidFill>
          <a:ln w="28575">
            <a:solidFill>
              <a:srgbClr val="E5C900"/>
            </a:solidFill>
            <a:prstDash val="lgDash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000" b="1" dirty="0">
                <a:solidFill>
                  <a:schemeClr val="tx1"/>
                </a:solidFill>
              </a:rPr>
              <a:t>Think About:</a:t>
            </a:r>
            <a:r>
              <a:rPr lang="en-GB" sz="2000" dirty="0">
                <a:solidFill>
                  <a:schemeClr val="tx1"/>
                </a:solidFill>
              </a:rPr>
              <a:t> How does the use of antonyms in this sentence add detail and clarify what is happening?</a:t>
            </a:r>
          </a:p>
        </p:txBody>
      </p:sp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C9566948-58D4-184A-A69F-3741E83AF051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67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">
            <a:extLst>
              <a:ext uri="{FF2B5EF4-FFF2-40B4-BE49-F238E27FC236}">
                <a16:creationId xmlns:a16="http://schemas.microsoft.com/office/drawing/2014/main" id="{8E5C9E46-4EBC-D347-8400-F239773F61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322363"/>
            <a:ext cx="9144000" cy="55356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3278" y="1645615"/>
            <a:ext cx="7047914" cy="3911428"/>
          </a:xfrm>
          <a:prstGeom prst="rect">
            <a:avLst/>
          </a:prstGeom>
          <a:solidFill>
            <a:schemeClr val="bg1"/>
          </a:solidFill>
          <a:ln w="28575">
            <a:solidFill>
              <a:srgbClr val="00649C"/>
            </a:solidFill>
            <a:prstDash val="solid"/>
            <a:extLst>
              <a:ext uri="{C807C97D-BFC1-408E-A445-0C87EB9F89A2}">
                <ask:lineSketchStyleProps xmlns:ask="http://schemas.microsoft.com/office/drawing/2018/sketchyshapes" xmlns="" sd="1219033472">
                  <a:custGeom>
                    <a:avLst/>
                    <a:gdLst>
                      <a:gd name="connsiteX0" fmla="*/ 0 w 7632700"/>
                      <a:gd name="connsiteY0" fmla="*/ 0 h 1326105"/>
                      <a:gd name="connsiteX1" fmla="*/ 617555 w 7632700"/>
                      <a:gd name="connsiteY1" fmla="*/ 0 h 1326105"/>
                      <a:gd name="connsiteX2" fmla="*/ 1082456 w 7632700"/>
                      <a:gd name="connsiteY2" fmla="*/ 0 h 1326105"/>
                      <a:gd name="connsiteX3" fmla="*/ 1928991 w 7632700"/>
                      <a:gd name="connsiteY3" fmla="*/ 0 h 1326105"/>
                      <a:gd name="connsiteX4" fmla="*/ 2546546 w 7632700"/>
                      <a:gd name="connsiteY4" fmla="*/ 0 h 1326105"/>
                      <a:gd name="connsiteX5" fmla="*/ 3164101 w 7632700"/>
                      <a:gd name="connsiteY5" fmla="*/ 0 h 1326105"/>
                      <a:gd name="connsiteX6" fmla="*/ 4010637 w 7632700"/>
                      <a:gd name="connsiteY6" fmla="*/ 0 h 1326105"/>
                      <a:gd name="connsiteX7" fmla="*/ 4551865 w 7632700"/>
                      <a:gd name="connsiteY7" fmla="*/ 0 h 1326105"/>
                      <a:gd name="connsiteX8" fmla="*/ 5398401 w 7632700"/>
                      <a:gd name="connsiteY8" fmla="*/ 0 h 1326105"/>
                      <a:gd name="connsiteX9" fmla="*/ 6244936 w 7632700"/>
                      <a:gd name="connsiteY9" fmla="*/ 0 h 1326105"/>
                      <a:gd name="connsiteX10" fmla="*/ 6938818 w 7632700"/>
                      <a:gd name="connsiteY10" fmla="*/ 0 h 1326105"/>
                      <a:gd name="connsiteX11" fmla="*/ 7632700 w 7632700"/>
                      <a:gd name="connsiteY11" fmla="*/ 0 h 1326105"/>
                      <a:gd name="connsiteX12" fmla="*/ 7632700 w 7632700"/>
                      <a:gd name="connsiteY12" fmla="*/ 649791 h 1326105"/>
                      <a:gd name="connsiteX13" fmla="*/ 7632700 w 7632700"/>
                      <a:gd name="connsiteY13" fmla="*/ 1326105 h 1326105"/>
                      <a:gd name="connsiteX14" fmla="*/ 6938818 w 7632700"/>
                      <a:gd name="connsiteY14" fmla="*/ 1326105 h 1326105"/>
                      <a:gd name="connsiteX15" fmla="*/ 6397590 w 7632700"/>
                      <a:gd name="connsiteY15" fmla="*/ 1326105 h 1326105"/>
                      <a:gd name="connsiteX16" fmla="*/ 5703709 w 7632700"/>
                      <a:gd name="connsiteY16" fmla="*/ 1326105 h 1326105"/>
                      <a:gd name="connsiteX17" fmla="*/ 4857173 w 7632700"/>
                      <a:gd name="connsiteY17" fmla="*/ 1326105 h 1326105"/>
                      <a:gd name="connsiteX18" fmla="*/ 4163291 w 7632700"/>
                      <a:gd name="connsiteY18" fmla="*/ 1326105 h 1326105"/>
                      <a:gd name="connsiteX19" fmla="*/ 3698390 w 7632700"/>
                      <a:gd name="connsiteY19" fmla="*/ 1326105 h 1326105"/>
                      <a:gd name="connsiteX20" fmla="*/ 3157162 w 7632700"/>
                      <a:gd name="connsiteY20" fmla="*/ 1326105 h 1326105"/>
                      <a:gd name="connsiteX21" fmla="*/ 2310626 w 7632700"/>
                      <a:gd name="connsiteY21" fmla="*/ 1326105 h 1326105"/>
                      <a:gd name="connsiteX22" fmla="*/ 1616745 w 7632700"/>
                      <a:gd name="connsiteY22" fmla="*/ 1326105 h 1326105"/>
                      <a:gd name="connsiteX23" fmla="*/ 1075517 w 7632700"/>
                      <a:gd name="connsiteY23" fmla="*/ 1326105 h 1326105"/>
                      <a:gd name="connsiteX24" fmla="*/ 0 w 7632700"/>
                      <a:gd name="connsiteY24" fmla="*/ 1326105 h 1326105"/>
                      <a:gd name="connsiteX25" fmla="*/ 0 w 7632700"/>
                      <a:gd name="connsiteY25" fmla="*/ 702836 h 1326105"/>
                      <a:gd name="connsiteX26" fmla="*/ 0 w 7632700"/>
                      <a:gd name="connsiteY26" fmla="*/ 0 h 132610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7632700" h="1326105" extrusionOk="0">
                        <a:moveTo>
                          <a:pt x="0" y="0"/>
                        </a:moveTo>
                        <a:cubicBezTo>
                          <a:pt x="280811" y="-20649"/>
                          <a:pt x="343177" y="-6883"/>
                          <a:pt x="617555" y="0"/>
                        </a:cubicBezTo>
                        <a:cubicBezTo>
                          <a:pt x="891933" y="6883"/>
                          <a:pt x="986685" y="-7857"/>
                          <a:pt x="1082456" y="0"/>
                        </a:cubicBezTo>
                        <a:cubicBezTo>
                          <a:pt x="1178227" y="7857"/>
                          <a:pt x="1595163" y="-25870"/>
                          <a:pt x="1928991" y="0"/>
                        </a:cubicBezTo>
                        <a:cubicBezTo>
                          <a:pt x="2262819" y="25870"/>
                          <a:pt x="2282912" y="-24766"/>
                          <a:pt x="2546546" y="0"/>
                        </a:cubicBezTo>
                        <a:cubicBezTo>
                          <a:pt x="2810180" y="24766"/>
                          <a:pt x="3038384" y="10588"/>
                          <a:pt x="3164101" y="0"/>
                        </a:cubicBezTo>
                        <a:cubicBezTo>
                          <a:pt x="3289819" y="-10588"/>
                          <a:pt x="3781432" y="22069"/>
                          <a:pt x="4010637" y="0"/>
                        </a:cubicBezTo>
                        <a:cubicBezTo>
                          <a:pt x="4239842" y="-22069"/>
                          <a:pt x="4414294" y="-15133"/>
                          <a:pt x="4551865" y="0"/>
                        </a:cubicBezTo>
                        <a:cubicBezTo>
                          <a:pt x="4689436" y="15133"/>
                          <a:pt x="5137014" y="-11680"/>
                          <a:pt x="5398401" y="0"/>
                        </a:cubicBezTo>
                        <a:cubicBezTo>
                          <a:pt x="5659788" y="11680"/>
                          <a:pt x="5846644" y="20599"/>
                          <a:pt x="6244936" y="0"/>
                        </a:cubicBezTo>
                        <a:cubicBezTo>
                          <a:pt x="6643229" y="-20599"/>
                          <a:pt x="6738187" y="-10473"/>
                          <a:pt x="6938818" y="0"/>
                        </a:cubicBezTo>
                        <a:cubicBezTo>
                          <a:pt x="7139449" y="10473"/>
                          <a:pt x="7306389" y="-22617"/>
                          <a:pt x="7632700" y="0"/>
                        </a:cubicBezTo>
                        <a:cubicBezTo>
                          <a:pt x="7612949" y="305398"/>
                          <a:pt x="7607693" y="421454"/>
                          <a:pt x="7632700" y="649791"/>
                        </a:cubicBezTo>
                        <a:cubicBezTo>
                          <a:pt x="7657707" y="878128"/>
                          <a:pt x="7616645" y="1102583"/>
                          <a:pt x="7632700" y="1326105"/>
                        </a:cubicBezTo>
                        <a:cubicBezTo>
                          <a:pt x="7439416" y="1340768"/>
                          <a:pt x="7179246" y="1315089"/>
                          <a:pt x="6938818" y="1326105"/>
                        </a:cubicBezTo>
                        <a:cubicBezTo>
                          <a:pt x="6698390" y="1337121"/>
                          <a:pt x="6568677" y="1334719"/>
                          <a:pt x="6397590" y="1326105"/>
                        </a:cubicBezTo>
                        <a:cubicBezTo>
                          <a:pt x="6226503" y="1317491"/>
                          <a:pt x="5976499" y="1337601"/>
                          <a:pt x="5703709" y="1326105"/>
                        </a:cubicBezTo>
                        <a:cubicBezTo>
                          <a:pt x="5430919" y="1314609"/>
                          <a:pt x="5134328" y="1334661"/>
                          <a:pt x="4857173" y="1326105"/>
                        </a:cubicBezTo>
                        <a:cubicBezTo>
                          <a:pt x="4580018" y="1317549"/>
                          <a:pt x="4394178" y="1329780"/>
                          <a:pt x="4163291" y="1326105"/>
                        </a:cubicBezTo>
                        <a:cubicBezTo>
                          <a:pt x="3932404" y="1322430"/>
                          <a:pt x="3923488" y="1330923"/>
                          <a:pt x="3698390" y="1326105"/>
                        </a:cubicBezTo>
                        <a:cubicBezTo>
                          <a:pt x="3473292" y="1321287"/>
                          <a:pt x="3337176" y="1310712"/>
                          <a:pt x="3157162" y="1326105"/>
                        </a:cubicBezTo>
                        <a:cubicBezTo>
                          <a:pt x="2977148" y="1341498"/>
                          <a:pt x="2528084" y="1298351"/>
                          <a:pt x="2310626" y="1326105"/>
                        </a:cubicBezTo>
                        <a:cubicBezTo>
                          <a:pt x="2093168" y="1353859"/>
                          <a:pt x="1819768" y="1307041"/>
                          <a:pt x="1616745" y="1326105"/>
                        </a:cubicBezTo>
                        <a:cubicBezTo>
                          <a:pt x="1413722" y="1345169"/>
                          <a:pt x="1260344" y="1316209"/>
                          <a:pt x="1075517" y="1326105"/>
                        </a:cubicBezTo>
                        <a:cubicBezTo>
                          <a:pt x="890690" y="1336001"/>
                          <a:pt x="361261" y="1272817"/>
                          <a:pt x="0" y="1326105"/>
                        </a:cubicBezTo>
                        <a:cubicBezTo>
                          <a:pt x="-22042" y="1125572"/>
                          <a:pt x="19339" y="901517"/>
                          <a:pt x="0" y="702836"/>
                        </a:cubicBezTo>
                        <a:cubicBezTo>
                          <a:pt x="-19339" y="504155"/>
                          <a:pt x="-12149" y="21812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3200" dirty="0">
                <a:solidFill>
                  <a:schemeClr val="tx1"/>
                </a:solidFill>
              </a:rPr>
              <a:t>Have a go at using the antonyms </a:t>
            </a:r>
            <a:r>
              <a:rPr lang="en-GB" sz="3200" b="1" dirty="0">
                <a:solidFill>
                  <a:srgbClr val="EE73AA"/>
                </a:solidFill>
              </a:rPr>
              <a:t>sweet</a:t>
            </a:r>
            <a:r>
              <a:rPr lang="en-GB" sz="3200" dirty="0">
                <a:solidFill>
                  <a:schemeClr val="tx1"/>
                </a:solidFill>
              </a:rPr>
              <a:t> and </a:t>
            </a:r>
            <a:r>
              <a:rPr lang="en-GB" sz="3200" b="1" dirty="0">
                <a:solidFill>
                  <a:srgbClr val="EE73AA"/>
                </a:solidFill>
              </a:rPr>
              <a:t>bitter</a:t>
            </a:r>
            <a:r>
              <a:rPr lang="en-GB" sz="3200" dirty="0">
                <a:solidFill>
                  <a:schemeClr val="tx1"/>
                </a:solidFill>
              </a:rPr>
              <a:t> to write a detailed, cohesive sentence or two opposing sentences.</a:t>
            </a:r>
          </a:p>
          <a:p>
            <a:endParaRPr lang="en-GB" sz="3200" dirty="0">
              <a:solidFill>
                <a:schemeClr val="tx1"/>
              </a:solidFill>
            </a:endParaRPr>
          </a:p>
          <a:p>
            <a:r>
              <a:rPr lang="en-GB" sz="3200" dirty="0">
                <a:solidFill>
                  <a:schemeClr val="tx1"/>
                </a:solidFill>
              </a:rPr>
              <a:t>Good luck!</a:t>
            </a:r>
          </a:p>
          <a:p>
            <a:r>
              <a:rPr lang="en-GB" sz="2400" dirty="0"/>
              <a:t/>
            </a:r>
            <a:br>
              <a:rPr lang="en-GB" sz="2400" dirty="0"/>
            </a:b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649C"/>
                </a:solidFill>
              </a:rPr>
              <a:t>Your Turn!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C9566948-58D4-184A-A69F-3741E83AF051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17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7FDD40B3-B209-B14A-B114-96EAAB39FF1C}"/>
              </a:ext>
            </a:extLst>
          </p:cNvPr>
          <p:cNvSpPr/>
          <p:nvPr/>
        </p:nvSpPr>
        <p:spPr>
          <a:xfrm>
            <a:off x="7610622" y="5880294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5D4320BD-2F4E-7B4C-A5C2-F2902108CF3D}"/>
              </a:ext>
            </a:extLst>
          </p:cNvPr>
          <p:cNvSpPr/>
          <p:nvPr/>
        </p:nvSpPr>
        <p:spPr>
          <a:xfrm>
            <a:off x="110197" y="5880293"/>
            <a:ext cx="1533378" cy="977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1426</TotalTime>
  <Words>260</Words>
  <Application>Microsoft Office PowerPoint</Application>
  <PresentationFormat>On-screen Show (4:3)</PresentationFormat>
  <Paragraphs>58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What Are Antonyms?</vt:lpstr>
      <vt:lpstr>What Are Antonyms?</vt:lpstr>
      <vt:lpstr>Your Turn!</vt:lpstr>
      <vt:lpstr>Using Antonyms</vt:lpstr>
      <vt:lpstr>Using Antonyms - Example</vt:lpstr>
      <vt:lpstr>Using Antonyms - Example</vt:lpstr>
      <vt:lpstr>Using Antonyms - Example</vt:lpstr>
      <vt:lpstr>Your Turn!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Mr hudson</cp:lastModifiedBy>
  <cp:revision>8</cp:revision>
  <dcterms:created xsi:type="dcterms:W3CDTF">2021-10-25T09:10:28Z</dcterms:created>
  <dcterms:modified xsi:type="dcterms:W3CDTF">2024-02-06T16:36:00Z</dcterms:modified>
</cp:coreProperties>
</file>