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handoutMasterIdLst>
    <p:handoutMasterId r:id="rId10"/>
  </p:handoutMasterIdLst>
  <p:sldIdLst>
    <p:sldId id="301" r:id="rId2"/>
    <p:sldId id="264" r:id="rId3"/>
    <p:sldId id="305" r:id="rId4"/>
    <p:sldId id="306" r:id="rId5"/>
    <p:sldId id="307" r:id="rId6"/>
    <p:sldId id="308" r:id="rId7"/>
    <p:sldId id="309" r:id="rId8"/>
    <p:sldId id="268" r:id="rId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915C"/>
    <a:srgbClr val="C1E5F2"/>
    <a:srgbClr val="90D1E8"/>
    <a:srgbClr val="ACC09C"/>
    <a:srgbClr val="4E7164"/>
    <a:srgbClr val="CEEBFE"/>
    <a:srgbClr val="FDC15F"/>
    <a:srgbClr val="FDE8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78" y="66"/>
      </p:cViewPr>
      <p:guideLst>
        <p:guide orient="horz" pos="2137"/>
        <p:guide pos="2880"/>
        <p:guide pos="340"/>
        <p:guide orient="horz" pos="3997"/>
        <p:guide pos="5420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43C701-305F-4763-9012-44450E9518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441CE8-021B-4896-958A-03FE6B64510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CB04E43-D5B6-464C-8221-E50E3F85AAE4}" type="datetimeFigureOut">
              <a:rPr lang="en-GB"/>
              <a:pPr>
                <a:defRPr/>
              </a:pPr>
              <a:t>06/02/2024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A42C86-1AFA-4675-B724-BC135FCEFB8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4C6E6E-4A64-436E-8A50-5DB8705DA23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561E22D9-74DF-4A9F-9858-CDE0E46E7E4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718CF53-EE45-442E-AD89-13CE352D04E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CDBC5262-1960-470B-82CB-7A3C73FB71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61478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1DA8F4F-B11A-4070-982C-37E42EB3806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F3228CF9-B53E-4A56-BFCE-4D0EAB5624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02895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4DB3859E-6EB0-4B94-A455-5DD985E01F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29404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8586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5207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5766651B-8231-4AA9-AC5D-C097391E47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1909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B15558C-EC63-4F55-AAF8-AB9287AD457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5809340-1B57-4F40-B2BA-BEC9CE727D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1" r:id="rId4"/>
    <p:sldLayoutId id="2147483852" r:id="rId5"/>
    <p:sldLayoutId id="214748385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165A50B-431A-441E-8A5E-AD5B51F36969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7">
            <a:extLst>
              <a:ext uri="{FF2B5EF4-FFF2-40B4-BE49-F238E27FC236}">
                <a16:creationId xmlns:a16="http://schemas.microsoft.com/office/drawing/2014/main" id="{5382B621-C204-447B-ABC7-9773FFBC9838}"/>
              </a:ext>
            </a:extLst>
          </p:cNvPr>
          <p:cNvSpPr txBox="1">
            <a:spLocks/>
          </p:cNvSpPr>
          <p:nvPr/>
        </p:nvSpPr>
        <p:spPr>
          <a:xfrm>
            <a:off x="628650" y="582613"/>
            <a:ext cx="7886700" cy="13255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5400" dirty="0">
                <a:solidFill>
                  <a:schemeClr val="tx1"/>
                </a:solidFill>
                <a:latin typeface="Twinkl" panose="02000000000000000000" pitchFamily="2" charset="0"/>
              </a:rPr>
              <a:t>Modal Verbs</a:t>
            </a:r>
          </a:p>
        </p:txBody>
      </p:sp>
      <p:pic>
        <p:nvPicPr>
          <p:cNvPr id="7172" name="Twinkl Logo">
            <a:extLst>
              <a:ext uri="{FF2B5EF4-FFF2-40B4-BE49-F238E27FC236}">
                <a16:creationId xmlns:a16="http://schemas.microsoft.com/office/drawing/2014/main" id="{E40C6441-3CCE-4C81-92E9-48A8F2D6B766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609282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4DAF7320-4D68-4D36-8698-1A81EBF47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6175" y="806450"/>
            <a:ext cx="68516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anose="02000000000000000000" pitchFamily="2" charset="0"/>
              </a:rPr>
              <a:t>Modal verbs </a:t>
            </a: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are auxiliary verbs which cannot usually work alone.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They are used with a main verb.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01F368-2106-4716-9417-92E80319CBF3}"/>
              </a:ext>
            </a:extLst>
          </p:cNvPr>
          <p:cNvSpPr/>
          <p:nvPr/>
        </p:nvSpPr>
        <p:spPr>
          <a:xfrm>
            <a:off x="755650" y="2693988"/>
            <a:ext cx="1303338" cy="1614487"/>
          </a:xfrm>
          <a:prstGeom prst="rect">
            <a:avLst/>
          </a:prstGeom>
          <a:solidFill>
            <a:srgbClr val="4E7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latin typeface="Twinkl" panose="02000000000000000000" pitchFamily="2" charset="0"/>
              </a:rPr>
              <a:t>might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01ADCCB-DD06-46D3-918B-77915B7E7A20}"/>
              </a:ext>
            </a:extLst>
          </p:cNvPr>
          <p:cNvSpPr/>
          <p:nvPr/>
        </p:nvSpPr>
        <p:spPr>
          <a:xfrm>
            <a:off x="755650" y="4514850"/>
            <a:ext cx="1303338" cy="1614488"/>
          </a:xfrm>
          <a:prstGeom prst="rect">
            <a:avLst/>
          </a:prstGeom>
          <a:solidFill>
            <a:srgbClr val="4E7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latin typeface="Twinkl" panose="02000000000000000000" pitchFamily="2" charset="0"/>
              </a:rPr>
              <a:t>can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2A3E177-C2E3-4311-B6D2-198C099A4AD9}"/>
              </a:ext>
            </a:extLst>
          </p:cNvPr>
          <p:cNvSpPr/>
          <p:nvPr/>
        </p:nvSpPr>
        <p:spPr>
          <a:xfrm>
            <a:off x="2338388" y="2693988"/>
            <a:ext cx="1303337" cy="1614487"/>
          </a:xfrm>
          <a:prstGeom prst="rect">
            <a:avLst/>
          </a:prstGeom>
          <a:solidFill>
            <a:srgbClr val="4E7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latin typeface="Twinkl" panose="02000000000000000000" pitchFamily="2" charset="0"/>
              </a:rPr>
              <a:t>will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CC93ADE-E275-48CB-A2B0-076ABF04B898}"/>
              </a:ext>
            </a:extLst>
          </p:cNvPr>
          <p:cNvSpPr/>
          <p:nvPr/>
        </p:nvSpPr>
        <p:spPr>
          <a:xfrm>
            <a:off x="2338388" y="4514850"/>
            <a:ext cx="1303337" cy="1614488"/>
          </a:xfrm>
          <a:prstGeom prst="rect">
            <a:avLst/>
          </a:prstGeom>
          <a:solidFill>
            <a:srgbClr val="4E7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latin typeface="Twinkl" panose="02000000000000000000" pitchFamily="2" charset="0"/>
              </a:rPr>
              <a:t>could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6BD137E-C3B9-4BF0-BD1F-01BFB82AFF8A}"/>
              </a:ext>
            </a:extLst>
          </p:cNvPr>
          <p:cNvSpPr/>
          <p:nvPr/>
        </p:nvSpPr>
        <p:spPr>
          <a:xfrm>
            <a:off x="3921125" y="2693988"/>
            <a:ext cx="1301750" cy="1614487"/>
          </a:xfrm>
          <a:prstGeom prst="rect">
            <a:avLst/>
          </a:prstGeom>
          <a:solidFill>
            <a:srgbClr val="4E7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latin typeface="Twinkl" panose="02000000000000000000" pitchFamily="2" charset="0"/>
              </a:rPr>
              <a:t>should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0E94AA8-0AC8-495B-BA68-A53B69813194}"/>
              </a:ext>
            </a:extLst>
          </p:cNvPr>
          <p:cNvSpPr/>
          <p:nvPr/>
        </p:nvSpPr>
        <p:spPr>
          <a:xfrm>
            <a:off x="3921125" y="4514850"/>
            <a:ext cx="1301750" cy="1614488"/>
          </a:xfrm>
          <a:prstGeom prst="rect">
            <a:avLst/>
          </a:prstGeom>
          <a:solidFill>
            <a:srgbClr val="4E7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latin typeface="Twinkl" panose="02000000000000000000" pitchFamily="2" charset="0"/>
              </a:rPr>
              <a:t>must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FA3FABE-0B0F-4A10-BFB3-68F084ED4F64}"/>
              </a:ext>
            </a:extLst>
          </p:cNvPr>
          <p:cNvSpPr/>
          <p:nvPr/>
        </p:nvSpPr>
        <p:spPr>
          <a:xfrm>
            <a:off x="5502275" y="2693988"/>
            <a:ext cx="1303338" cy="1614487"/>
          </a:xfrm>
          <a:prstGeom prst="rect">
            <a:avLst/>
          </a:prstGeom>
          <a:solidFill>
            <a:srgbClr val="4E7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latin typeface="Twinkl" panose="02000000000000000000" pitchFamily="2" charset="0"/>
              </a:rPr>
              <a:t>may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420F0E9-280E-4498-9113-747047743FC1}"/>
              </a:ext>
            </a:extLst>
          </p:cNvPr>
          <p:cNvSpPr/>
          <p:nvPr/>
        </p:nvSpPr>
        <p:spPr>
          <a:xfrm>
            <a:off x="5502275" y="4514850"/>
            <a:ext cx="1303338" cy="1614488"/>
          </a:xfrm>
          <a:prstGeom prst="rect">
            <a:avLst/>
          </a:prstGeom>
          <a:solidFill>
            <a:srgbClr val="4E7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latin typeface="Twinkl" panose="02000000000000000000" pitchFamily="2" charset="0"/>
              </a:rPr>
              <a:t>shall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F7A8006-C68E-4655-B4E9-A0C628FE7F21}"/>
              </a:ext>
            </a:extLst>
          </p:cNvPr>
          <p:cNvSpPr/>
          <p:nvPr/>
        </p:nvSpPr>
        <p:spPr>
          <a:xfrm>
            <a:off x="7085013" y="2693988"/>
            <a:ext cx="1303337" cy="1614487"/>
          </a:xfrm>
          <a:prstGeom prst="rect">
            <a:avLst/>
          </a:prstGeom>
          <a:solidFill>
            <a:srgbClr val="4E7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latin typeface="Twinkl" panose="02000000000000000000" pitchFamily="2" charset="0"/>
              </a:rPr>
              <a:t>would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B092C76-4670-4561-94B0-D6E4298FA776}"/>
              </a:ext>
            </a:extLst>
          </p:cNvPr>
          <p:cNvSpPr/>
          <p:nvPr/>
        </p:nvSpPr>
        <p:spPr>
          <a:xfrm>
            <a:off x="7085013" y="4514850"/>
            <a:ext cx="1303337" cy="1614488"/>
          </a:xfrm>
          <a:prstGeom prst="rect">
            <a:avLst/>
          </a:prstGeom>
          <a:solidFill>
            <a:srgbClr val="4E7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latin typeface="Twinkl" panose="02000000000000000000" pitchFamily="2" charset="0"/>
              </a:rPr>
              <a:t>ought</a:t>
            </a:r>
            <a:r>
              <a:rPr lang="en-GB" dirty="0">
                <a:latin typeface="Twinkl" panose="02000000000000000000" pitchFamily="2" charset="0"/>
              </a:rPr>
              <a:t> </a:t>
            </a:r>
            <a:r>
              <a:rPr lang="en-GB" b="1" dirty="0">
                <a:latin typeface="Twinkl" panose="02000000000000000000" pitchFamily="2" charset="0"/>
              </a:rPr>
              <a:t>to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F5D2A82-E6EA-47BD-9CEB-D8469AA967D1}"/>
              </a:ext>
            </a:extLst>
          </p:cNvPr>
          <p:cNvSpPr/>
          <p:nvPr/>
        </p:nvSpPr>
        <p:spPr>
          <a:xfrm>
            <a:off x="3292644" y="1703388"/>
            <a:ext cx="2558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These are </a:t>
            </a:r>
            <a:r>
              <a:rPr lang="en-GB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modal verbs: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B5AFEBC-2920-47A1-91C6-E63AEC0C2C74}"/>
              </a:ext>
            </a:extLst>
          </p:cNvPr>
          <p:cNvSpPr/>
          <p:nvPr/>
        </p:nvSpPr>
        <p:spPr>
          <a:xfrm>
            <a:off x="755650" y="3233738"/>
            <a:ext cx="2901950" cy="719137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CA8E874-E9CC-436F-AA66-F433E0B101BF}"/>
              </a:ext>
            </a:extLst>
          </p:cNvPr>
          <p:cNvSpPr/>
          <p:nvPr/>
        </p:nvSpPr>
        <p:spPr>
          <a:xfrm>
            <a:off x="755650" y="4681538"/>
            <a:ext cx="2901950" cy="719137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EE329C3-A4EE-4E41-9312-958331AFB302}"/>
              </a:ext>
            </a:extLst>
          </p:cNvPr>
          <p:cNvSpPr/>
          <p:nvPr/>
        </p:nvSpPr>
        <p:spPr>
          <a:xfrm>
            <a:off x="755650" y="1793875"/>
            <a:ext cx="2901950" cy="719138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1" name="Rectangle 3">
            <a:extLst>
              <a:ext uri="{FF2B5EF4-FFF2-40B4-BE49-F238E27FC236}">
                <a16:creationId xmlns:a16="http://schemas.microsoft.com/office/drawing/2014/main" id="{99F6E9F8-9138-416D-9B0A-385BC6139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6175" y="806450"/>
            <a:ext cx="6851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anose="02000000000000000000" pitchFamily="2" charset="0"/>
              </a:rPr>
              <a:t>Modal verbs </a:t>
            </a: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make questions by inversion.</a:t>
            </a:r>
            <a:endParaRPr lang="en-GB" altLang="en-US" b="1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8E368368-61CB-48C6-BCE0-002EEC2BDC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1968500"/>
            <a:ext cx="3802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She </a:t>
            </a:r>
            <a:r>
              <a:rPr lang="en-GB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can </a:t>
            </a: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go out.</a:t>
            </a:r>
            <a:endParaRPr lang="en-GB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winkl" panose="02000000000000000000" pitchFamily="2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1AD68F4-0F10-4021-8A6C-CE18FB006E04}"/>
              </a:ext>
            </a:extLst>
          </p:cNvPr>
          <p:cNvGrpSpPr>
            <a:grpSpLocks/>
          </p:cNvGrpSpPr>
          <p:nvPr/>
        </p:nvGrpSpPr>
        <p:grpSpPr bwMode="auto">
          <a:xfrm>
            <a:off x="3657600" y="1793875"/>
            <a:ext cx="4730750" cy="719138"/>
            <a:chOff x="3657600" y="1793289"/>
            <a:chExt cx="4730750" cy="719092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BE2E219-DA31-4FA4-A42D-2C9C65197C2B}"/>
                </a:ext>
              </a:extLst>
            </p:cNvPr>
            <p:cNvSpPr/>
            <p:nvPr/>
          </p:nvSpPr>
          <p:spPr>
            <a:xfrm>
              <a:off x="3657600" y="1793289"/>
              <a:ext cx="4730750" cy="719092"/>
            </a:xfrm>
            <a:prstGeom prst="rect">
              <a:avLst/>
            </a:prstGeom>
            <a:solidFill>
              <a:srgbClr val="90D1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" panose="02000000000000000000" pitchFamily="2" charset="0"/>
              </a:endParaRPr>
            </a:p>
          </p:txBody>
        </p:sp>
        <p:sp>
          <p:nvSpPr>
            <p:cNvPr id="7" name="TextBox 4">
              <a:extLst>
                <a:ext uri="{FF2B5EF4-FFF2-40B4-BE49-F238E27FC236}">
                  <a16:creationId xmlns:a16="http://schemas.microsoft.com/office/drawing/2014/main" id="{D3A295C8-F7CF-4C14-85B5-B0D598DD06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65588" y="1982190"/>
              <a:ext cx="2433637" cy="3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sz="1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Can </a:t>
              </a:r>
              <a:r>
                <a:rPr lang="en-GB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she go out?</a:t>
              </a:r>
              <a:endParaRPr lang="en-GB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endParaRPr>
            </a:p>
          </p:txBody>
        </p:sp>
      </p:grpSp>
      <p:sp>
        <p:nvSpPr>
          <p:cNvPr id="8" name="TextBox 4">
            <a:extLst>
              <a:ext uri="{FF2B5EF4-FFF2-40B4-BE49-F238E27FC236}">
                <a16:creationId xmlns:a16="http://schemas.microsoft.com/office/drawing/2014/main" id="{26D3114F-3C59-4CC7-8492-F10E084C5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7900" y="3443288"/>
            <a:ext cx="3816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We </a:t>
            </a:r>
            <a:r>
              <a:rPr lang="en-GB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could </a:t>
            </a: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drive there.</a:t>
            </a:r>
            <a:endParaRPr lang="en-GB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winkl" panose="02000000000000000000" pitchFamily="2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1549801-45D5-4DCC-B696-3A8C8DC30790}"/>
              </a:ext>
            </a:extLst>
          </p:cNvPr>
          <p:cNvGrpSpPr>
            <a:grpSpLocks/>
          </p:cNvGrpSpPr>
          <p:nvPr/>
        </p:nvGrpSpPr>
        <p:grpSpPr bwMode="auto">
          <a:xfrm>
            <a:off x="3657600" y="3233738"/>
            <a:ext cx="4730750" cy="719137"/>
            <a:chOff x="3657600" y="3234530"/>
            <a:chExt cx="4730750" cy="719092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9394928-813A-424B-A8A4-7C864D9F4378}"/>
                </a:ext>
              </a:extLst>
            </p:cNvPr>
            <p:cNvSpPr/>
            <p:nvPr/>
          </p:nvSpPr>
          <p:spPr>
            <a:xfrm>
              <a:off x="3657600" y="3234530"/>
              <a:ext cx="4730750" cy="719092"/>
            </a:xfrm>
            <a:prstGeom prst="rect">
              <a:avLst/>
            </a:prstGeom>
            <a:solidFill>
              <a:srgbClr val="90D1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" panose="02000000000000000000" pitchFamily="2" charset="0"/>
              </a:endParaRPr>
            </a:p>
          </p:txBody>
        </p:sp>
        <p:sp>
          <p:nvSpPr>
            <p:cNvPr id="9" name="TextBox 4">
              <a:extLst>
                <a:ext uri="{FF2B5EF4-FFF2-40B4-BE49-F238E27FC236}">
                  <a16:creationId xmlns:a16="http://schemas.microsoft.com/office/drawing/2014/main" id="{889DBC3F-67B8-40FB-8122-222BCC72C8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65588" y="3431368"/>
              <a:ext cx="2495550" cy="368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sz="1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Could </a:t>
              </a:r>
              <a:r>
                <a:rPr lang="en-GB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we drive there?</a:t>
              </a:r>
              <a:endParaRPr lang="en-GB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endParaRPr>
            </a:p>
          </p:txBody>
        </p:sp>
      </p:grpSp>
      <p:sp>
        <p:nvSpPr>
          <p:cNvPr id="10" name="TextBox 4">
            <a:extLst>
              <a:ext uri="{FF2B5EF4-FFF2-40B4-BE49-F238E27FC236}">
                <a16:creationId xmlns:a16="http://schemas.microsoft.com/office/drawing/2014/main" id="{C5BA2644-5566-4AAD-922E-E76CC0ECFE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4872038"/>
            <a:ext cx="38020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Children </a:t>
            </a:r>
            <a:r>
              <a:rPr lang="en-GB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should </a:t>
            </a: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eat fruit.</a:t>
            </a:r>
            <a:endParaRPr lang="en-GB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winkl" panose="02000000000000000000" pitchFamily="2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856B275-141F-4A06-918A-98F5554C82C8}"/>
              </a:ext>
            </a:extLst>
          </p:cNvPr>
          <p:cNvGrpSpPr>
            <a:grpSpLocks/>
          </p:cNvGrpSpPr>
          <p:nvPr/>
        </p:nvGrpSpPr>
        <p:grpSpPr bwMode="auto">
          <a:xfrm>
            <a:off x="3657600" y="4681538"/>
            <a:ext cx="4730750" cy="719137"/>
            <a:chOff x="3657600" y="4681660"/>
            <a:chExt cx="4730750" cy="719092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B73A35B-0AD5-401C-90A0-2D66567385A5}"/>
                </a:ext>
              </a:extLst>
            </p:cNvPr>
            <p:cNvSpPr/>
            <p:nvPr/>
          </p:nvSpPr>
          <p:spPr>
            <a:xfrm>
              <a:off x="3657600" y="4681660"/>
              <a:ext cx="4730750" cy="719092"/>
            </a:xfrm>
            <a:prstGeom prst="rect">
              <a:avLst/>
            </a:prstGeom>
            <a:solidFill>
              <a:srgbClr val="90D1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" panose="02000000000000000000" pitchFamily="2" charset="0"/>
              </a:endParaRPr>
            </a:p>
          </p:txBody>
        </p:sp>
        <p:sp>
          <p:nvSpPr>
            <p:cNvPr id="11" name="TextBox 4">
              <a:extLst>
                <a:ext uri="{FF2B5EF4-FFF2-40B4-BE49-F238E27FC236}">
                  <a16:creationId xmlns:a16="http://schemas.microsoft.com/office/drawing/2014/main" id="{3FD11474-BC4F-4DE3-BB8A-D0F0192D49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65588" y="4872148"/>
              <a:ext cx="3614737" cy="368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sz="1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Should </a:t>
              </a:r>
              <a:r>
                <a:rPr lang="en-GB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children eat fruit?</a:t>
              </a:r>
              <a:endParaRPr lang="en-GB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endParaRPr>
            </a:p>
          </p:txBody>
        </p:sp>
      </p:grpSp>
      <p:pic>
        <p:nvPicPr>
          <p:cNvPr id="9228" name="Picture 11">
            <a:extLst>
              <a:ext uri="{FF2B5EF4-FFF2-40B4-BE49-F238E27FC236}">
                <a16:creationId xmlns:a16="http://schemas.microsoft.com/office/drawing/2014/main" id="{0980E3CF-D7BD-4D85-B50B-DCBABA523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838" y="969963"/>
            <a:ext cx="132397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13">
            <a:extLst>
              <a:ext uri="{FF2B5EF4-FFF2-40B4-BE49-F238E27FC236}">
                <a16:creationId xmlns:a16="http://schemas.microsoft.com/office/drawing/2014/main" id="{282AD988-91CB-4EB6-9CC2-5D16B968B2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825" y="3430588"/>
            <a:ext cx="2041525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0" name="Picture 14">
            <a:extLst>
              <a:ext uri="{FF2B5EF4-FFF2-40B4-BE49-F238E27FC236}">
                <a16:creationId xmlns:a16="http://schemas.microsoft.com/office/drawing/2014/main" id="{7CE27A8C-B278-4F2F-8070-0C5A4B82F6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138" y="4886325"/>
            <a:ext cx="1685925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>
            <a:extLst>
              <a:ext uri="{FF2B5EF4-FFF2-40B4-BE49-F238E27FC236}">
                <a16:creationId xmlns:a16="http://schemas.microsoft.com/office/drawing/2014/main" id="{390500DC-2988-4F1E-A5FD-868167BA4B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6175" y="806450"/>
            <a:ext cx="68516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anose="02000000000000000000" pitchFamily="2" charset="0"/>
              </a:rPr>
              <a:t>Modal verbs </a:t>
            </a: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can be used to show how possible something is,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or how likely it is to happen/have happened.</a:t>
            </a:r>
          </a:p>
        </p:txBody>
      </p:sp>
      <p:sp>
        <p:nvSpPr>
          <p:cNvPr id="10243" name="Rectangle 5">
            <a:extLst>
              <a:ext uri="{FF2B5EF4-FFF2-40B4-BE49-F238E27FC236}">
                <a16:creationId xmlns:a16="http://schemas.microsoft.com/office/drawing/2014/main" id="{41771BA8-C412-473F-9A84-3D63ECA7C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0963" y="1706563"/>
            <a:ext cx="14766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For example: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60AF9AE-286B-4370-A2DF-623553737067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525713"/>
            <a:ext cx="7632700" cy="719137"/>
            <a:chOff x="755650" y="2525859"/>
            <a:chExt cx="7632700" cy="71909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9453E0E-CE15-4221-ADB5-D54F754DD9B8}"/>
                </a:ext>
              </a:extLst>
            </p:cNvPr>
            <p:cNvSpPr/>
            <p:nvPr/>
          </p:nvSpPr>
          <p:spPr>
            <a:xfrm>
              <a:off x="755650" y="2525859"/>
              <a:ext cx="7632700" cy="719092"/>
            </a:xfrm>
            <a:prstGeom prst="rect">
              <a:avLst/>
            </a:prstGeom>
            <a:solidFill>
              <a:srgbClr val="C1E5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" panose="02000000000000000000" pitchFamily="2" charset="0"/>
              </a:endParaRPr>
            </a:p>
          </p:txBody>
        </p:sp>
        <p:sp>
          <p:nvSpPr>
            <p:cNvPr id="10" name="TextBox 4">
              <a:extLst>
                <a:ext uri="{FF2B5EF4-FFF2-40B4-BE49-F238E27FC236}">
                  <a16:creationId xmlns:a16="http://schemas.microsoft.com/office/drawing/2014/main" id="{73A03148-2726-476C-8F5B-B6CEBD1CBB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2188" y="2700473"/>
              <a:ext cx="6110287" cy="369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He’s very late. He </a:t>
              </a:r>
              <a:r>
                <a:rPr lang="en-GB" altLang="en-US" sz="1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could have missed </a:t>
              </a:r>
              <a:r>
                <a:rPr lang="en-GB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the train.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47D60C0-083F-4592-8124-AF290AC15B93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657600"/>
            <a:ext cx="7632700" cy="719138"/>
            <a:chOff x="755650" y="3656984"/>
            <a:chExt cx="7632700" cy="71909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85D373B-9133-4275-B710-865930DD991A}"/>
                </a:ext>
              </a:extLst>
            </p:cNvPr>
            <p:cNvSpPr/>
            <p:nvPr/>
          </p:nvSpPr>
          <p:spPr>
            <a:xfrm>
              <a:off x="755650" y="3656984"/>
              <a:ext cx="7632700" cy="719092"/>
            </a:xfrm>
            <a:prstGeom prst="rect">
              <a:avLst/>
            </a:prstGeom>
            <a:solidFill>
              <a:srgbClr val="C1E5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" panose="02000000000000000000" pitchFamily="2" charset="0"/>
              </a:endParaRPr>
            </a:p>
          </p:txBody>
        </p:sp>
        <p:sp>
          <p:nvSpPr>
            <p:cNvPr id="11" name="TextBox 4">
              <a:extLst>
                <a:ext uri="{FF2B5EF4-FFF2-40B4-BE49-F238E27FC236}">
                  <a16:creationId xmlns:a16="http://schemas.microsoft.com/office/drawing/2014/main" id="{AA0FE1C6-15B4-4293-B6E1-063FDCBBDA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7900" y="3830011"/>
              <a:ext cx="4997450" cy="3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 It’s snowing so it </a:t>
              </a:r>
              <a:r>
                <a:rPr lang="en-GB" altLang="en-US" sz="1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must be </a:t>
              </a:r>
              <a:r>
                <a:rPr lang="en-GB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very cold outside.</a:t>
              </a:r>
              <a:endParaRPr lang="en-GB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42F096A-509D-4651-9C56-293DF2D3A138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4716463"/>
            <a:ext cx="7632700" cy="719137"/>
            <a:chOff x="755650" y="4717087"/>
            <a:chExt cx="7632700" cy="71909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6084ED3-CFD4-4E5C-9139-FD64576F0B0A}"/>
                </a:ext>
              </a:extLst>
            </p:cNvPr>
            <p:cNvSpPr/>
            <p:nvPr/>
          </p:nvSpPr>
          <p:spPr>
            <a:xfrm>
              <a:off x="755650" y="4717087"/>
              <a:ext cx="7632700" cy="719092"/>
            </a:xfrm>
            <a:prstGeom prst="rect">
              <a:avLst/>
            </a:prstGeom>
            <a:solidFill>
              <a:srgbClr val="C1E5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" panose="02000000000000000000" pitchFamily="2" charset="0"/>
              </a:endParaRPr>
            </a:p>
          </p:txBody>
        </p:sp>
        <p:sp>
          <p:nvSpPr>
            <p:cNvPr id="12" name="TextBox 4">
              <a:extLst>
                <a:ext uri="{FF2B5EF4-FFF2-40B4-BE49-F238E27FC236}">
                  <a16:creationId xmlns:a16="http://schemas.microsoft.com/office/drawing/2014/main" id="{8F7D2E55-BFE1-45F2-8000-A2E34A51CD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2188" y="4907575"/>
              <a:ext cx="5638800" cy="368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They </a:t>
              </a:r>
              <a:r>
                <a:rPr lang="en-GB" altLang="en-US" sz="1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will lock </a:t>
              </a:r>
              <a:r>
                <a:rPr lang="en-GB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winkl" panose="02000000000000000000" pitchFamily="2" charset="0"/>
                </a:rPr>
                <a:t>the windows when they go out.</a:t>
              </a:r>
              <a:endParaRPr lang="en-GB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endParaRPr>
            </a:p>
          </p:txBody>
        </p:sp>
      </p:grpSp>
      <p:pic>
        <p:nvPicPr>
          <p:cNvPr id="10247" name="Picture 15">
            <a:extLst>
              <a:ext uri="{FF2B5EF4-FFF2-40B4-BE49-F238E27FC236}">
                <a16:creationId xmlns:a16="http://schemas.microsoft.com/office/drawing/2014/main" id="{83ED06E1-D1D0-430C-84B4-FB0FB743E1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50" y="2206625"/>
            <a:ext cx="1804988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17">
            <a:extLst>
              <a:ext uri="{FF2B5EF4-FFF2-40B4-BE49-F238E27FC236}">
                <a16:creationId xmlns:a16="http://schemas.microsoft.com/office/drawing/2014/main" id="{00E2A2F4-D37E-4616-8A67-F23E4B30C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263" y="3244850"/>
            <a:ext cx="1198562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18">
            <a:extLst>
              <a:ext uri="{FF2B5EF4-FFF2-40B4-BE49-F238E27FC236}">
                <a16:creationId xmlns:a16="http://schemas.microsoft.com/office/drawing/2014/main" id="{56AD254D-2F77-4942-B3F0-817331C2DC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5" y="4651375"/>
            <a:ext cx="1979613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404F2937-6CCB-417C-8AFF-3309F60860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6175" y="806450"/>
            <a:ext cx="68516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Can you spot the </a:t>
            </a:r>
            <a:r>
              <a:rPr lang="en-GB" altLang="en-US" b="1" dirty="0">
                <a:solidFill>
                  <a:schemeClr val="tx1"/>
                </a:solidFill>
                <a:latin typeface="Twinkl" panose="02000000000000000000" pitchFamily="2" charset="0"/>
              </a:rPr>
              <a:t>Modal verbs </a:t>
            </a: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used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to show </a:t>
            </a:r>
            <a:r>
              <a:rPr lang="en-GB" altLang="en-US" b="1" dirty="0">
                <a:solidFill>
                  <a:schemeClr val="tx1"/>
                </a:solidFill>
                <a:latin typeface="Twinkl" panose="02000000000000000000" pitchFamily="2" charset="0"/>
              </a:rPr>
              <a:t>possibility</a:t>
            </a: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 in these sentences?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42A5BF-F0B4-4337-A46D-C88867F26A71}"/>
              </a:ext>
            </a:extLst>
          </p:cNvPr>
          <p:cNvSpPr/>
          <p:nvPr/>
        </p:nvSpPr>
        <p:spPr bwMode="auto">
          <a:xfrm>
            <a:off x="755650" y="1673225"/>
            <a:ext cx="7632700" cy="719138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D121B7E7-E56D-408C-BAD1-077B58F684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1847850"/>
            <a:ext cx="6110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Mum might take us swimming after school.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D902B04-F798-4E3D-83AD-6B54D8F51EE0}"/>
              </a:ext>
            </a:extLst>
          </p:cNvPr>
          <p:cNvSpPr/>
          <p:nvPr/>
        </p:nvSpPr>
        <p:spPr bwMode="auto">
          <a:xfrm>
            <a:off x="755650" y="2608263"/>
            <a:ext cx="7632700" cy="719137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TextBox 4">
            <a:extLst>
              <a:ext uri="{FF2B5EF4-FFF2-40B4-BE49-F238E27FC236}">
                <a16:creationId xmlns:a16="http://schemas.microsoft.com/office/drawing/2014/main" id="{BD7D8F73-AAF7-406A-95C3-61C33030F0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2782888"/>
            <a:ext cx="6110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You could eat a banana instead of those sweets.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38200B-6DC0-494C-9504-746DFA70B8AC}"/>
              </a:ext>
            </a:extLst>
          </p:cNvPr>
          <p:cNvSpPr/>
          <p:nvPr/>
        </p:nvSpPr>
        <p:spPr bwMode="auto">
          <a:xfrm>
            <a:off x="755650" y="3541713"/>
            <a:ext cx="7632700" cy="719137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TextBox 4">
            <a:extLst>
              <a:ext uri="{FF2B5EF4-FFF2-40B4-BE49-F238E27FC236}">
                <a16:creationId xmlns:a16="http://schemas.microsoft.com/office/drawing/2014/main" id="{B988A212-D925-4FB8-B4BF-A1A267417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3716338"/>
            <a:ext cx="6110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“Hurry up! We will be late!” said Dad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91846E5-E3B4-49C0-8A89-8658DCC3E322}"/>
              </a:ext>
            </a:extLst>
          </p:cNvPr>
          <p:cNvSpPr/>
          <p:nvPr/>
        </p:nvSpPr>
        <p:spPr bwMode="auto">
          <a:xfrm>
            <a:off x="755650" y="4476750"/>
            <a:ext cx="7632700" cy="719138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4">
            <a:extLst>
              <a:ext uri="{FF2B5EF4-FFF2-40B4-BE49-F238E27FC236}">
                <a16:creationId xmlns:a16="http://schemas.microsoft.com/office/drawing/2014/main" id="{3A64744B-5985-4F0F-B61C-36B53BAF88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4651375"/>
            <a:ext cx="6110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We can go the other way – it’s quicker.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BD1659-3324-4AE7-A977-FA127AECAE45}"/>
              </a:ext>
            </a:extLst>
          </p:cNvPr>
          <p:cNvSpPr/>
          <p:nvPr/>
        </p:nvSpPr>
        <p:spPr bwMode="auto">
          <a:xfrm>
            <a:off x="755650" y="5410200"/>
            <a:ext cx="7632700" cy="719138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TextBox 4">
            <a:extLst>
              <a:ext uri="{FF2B5EF4-FFF2-40B4-BE49-F238E27FC236}">
                <a16:creationId xmlns:a16="http://schemas.microsoft.com/office/drawing/2014/main" id="{E84E9291-6134-4EC3-9BB4-37B3D8A560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5584825"/>
            <a:ext cx="6110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You</a:t>
            </a:r>
            <a:r>
              <a:rPr lang="en-GB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 </a:t>
            </a: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ought to go to bed earlier.</a:t>
            </a:r>
          </a:p>
        </p:txBody>
      </p:sp>
      <p:pic>
        <p:nvPicPr>
          <p:cNvPr id="11277" name="Picture 22">
            <a:extLst>
              <a:ext uri="{FF2B5EF4-FFF2-40B4-BE49-F238E27FC236}">
                <a16:creationId xmlns:a16="http://schemas.microsoft.com/office/drawing/2014/main" id="{94F6213B-7D2A-4D38-B492-FD2931B0E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1427163"/>
            <a:ext cx="206057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23">
            <a:extLst>
              <a:ext uri="{FF2B5EF4-FFF2-40B4-BE49-F238E27FC236}">
                <a16:creationId xmlns:a16="http://schemas.microsoft.com/office/drawing/2014/main" id="{67861433-072A-4990-8E27-0FB4211FC6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625" y="2462213"/>
            <a:ext cx="1225550" cy="12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24">
            <a:extLst>
              <a:ext uri="{FF2B5EF4-FFF2-40B4-BE49-F238E27FC236}">
                <a16:creationId xmlns:a16="http://schemas.microsoft.com/office/drawing/2014/main" id="{A543CCF2-F858-446A-9A1C-3461E2A1FC8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297238"/>
            <a:ext cx="1546225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0" name="TextBox 25">
            <a:extLst>
              <a:ext uri="{FF2B5EF4-FFF2-40B4-BE49-F238E27FC236}">
                <a16:creationId xmlns:a16="http://schemas.microsoft.com/office/drawing/2014/main" id="{0AC3CE81-2CB1-49A7-A356-D5E739917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1662" y="3619500"/>
            <a:ext cx="122554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Hurry up!</a:t>
            </a:r>
          </a:p>
        </p:txBody>
      </p:sp>
      <p:pic>
        <p:nvPicPr>
          <p:cNvPr id="11281" name="Picture 28">
            <a:extLst>
              <a:ext uri="{FF2B5EF4-FFF2-40B4-BE49-F238E27FC236}">
                <a16:creationId xmlns:a16="http://schemas.microsoft.com/office/drawing/2014/main" id="{90AAB4E8-E1C8-4DEB-9FDF-5D3AFBFFF3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575" y="4095750"/>
            <a:ext cx="981075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Picture 30">
            <a:extLst>
              <a:ext uri="{FF2B5EF4-FFF2-40B4-BE49-F238E27FC236}">
                <a16:creationId xmlns:a16="http://schemas.microsoft.com/office/drawing/2014/main" id="{4517CEA3-21AD-4108-81E1-CD0C9A7287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4835525"/>
            <a:ext cx="1870075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4">
            <a:extLst>
              <a:ext uri="{FF2B5EF4-FFF2-40B4-BE49-F238E27FC236}">
                <a16:creationId xmlns:a16="http://schemas.microsoft.com/office/drawing/2014/main" id="{A125F262-5202-4723-A59E-1B109638E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7544" y="1846303"/>
            <a:ext cx="79609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ln w="9525">
                  <a:solidFill>
                    <a:srgbClr val="74915C"/>
                  </a:solidFill>
                </a:ln>
                <a:solidFill>
                  <a:srgbClr val="74915C"/>
                </a:solidFill>
                <a:latin typeface="Twinkl" panose="02000000000000000000" pitchFamily="2" charset="0"/>
              </a:rPr>
              <a:t>might</a:t>
            </a:r>
          </a:p>
        </p:txBody>
      </p:sp>
      <p:sp>
        <p:nvSpPr>
          <p:cNvPr id="25" name="TextBox 4">
            <a:extLst>
              <a:ext uri="{FF2B5EF4-FFF2-40B4-BE49-F238E27FC236}">
                <a16:creationId xmlns:a16="http://schemas.microsoft.com/office/drawing/2014/main" id="{22D94528-C81E-4E10-A0B8-B4A7DE0E0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4194" y="2780507"/>
            <a:ext cx="7327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ln w="9525">
                  <a:solidFill>
                    <a:srgbClr val="74915C"/>
                  </a:solidFill>
                </a:ln>
                <a:solidFill>
                  <a:srgbClr val="74915C"/>
                </a:solidFill>
                <a:latin typeface="Twinkl" panose="02000000000000000000" pitchFamily="2" charset="0"/>
              </a:rPr>
              <a:t>could</a:t>
            </a:r>
          </a:p>
        </p:txBody>
      </p:sp>
      <p:sp>
        <p:nvSpPr>
          <p:cNvPr id="26" name="TextBox 4">
            <a:extLst>
              <a:ext uri="{FF2B5EF4-FFF2-40B4-BE49-F238E27FC236}">
                <a16:creationId xmlns:a16="http://schemas.microsoft.com/office/drawing/2014/main" id="{7A2C6A78-2A29-4E9D-9EF8-1BE91842C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9320" y="3713957"/>
            <a:ext cx="7327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ln w="9525">
                  <a:solidFill>
                    <a:srgbClr val="74915C"/>
                  </a:solidFill>
                </a:ln>
                <a:solidFill>
                  <a:srgbClr val="74915C"/>
                </a:solidFill>
                <a:latin typeface="Twinkl" panose="02000000000000000000" pitchFamily="2" charset="0"/>
              </a:rPr>
              <a:t>will</a:t>
            </a:r>
          </a:p>
        </p:txBody>
      </p:sp>
      <p:sp>
        <p:nvSpPr>
          <p:cNvPr id="27" name="TextBox 4">
            <a:extLst>
              <a:ext uri="{FF2B5EF4-FFF2-40B4-BE49-F238E27FC236}">
                <a16:creationId xmlns:a16="http://schemas.microsoft.com/office/drawing/2014/main" id="{539AD22A-B14B-472D-A767-07D778389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39" y="4644311"/>
            <a:ext cx="7327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ln w="9525">
                  <a:solidFill>
                    <a:srgbClr val="74915C"/>
                  </a:solidFill>
                </a:ln>
                <a:solidFill>
                  <a:srgbClr val="74915C"/>
                </a:solidFill>
                <a:latin typeface="Twinkl" panose="02000000000000000000" pitchFamily="2" charset="0"/>
              </a:rPr>
              <a:t>can</a:t>
            </a:r>
          </a:p>
        </p:txBody>
      </p:sp>
      <p:sp>
        <p:nvSpPr>
          <p:cNvPr id="28" name="TextBox 4">
            <a:extLst>
              <a:ext uri="{FF2B5EF4-FFF2-40B4-BE49-F238E27FC236}">
                <a16:creationId xmlns:a16="http://schemas.microsoft.com/office/drawing/2014/main" id="{8CFC864C-172B-4BC7-872C-73B3035526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4193" y="5585381"/>
            <a:ext cx="86905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ln w="9525">
                  <a:solidFill>
                    <a:srgbClr val="74915C"/>
                  </a:solidFill>
                </a:ln>
                <a:solidFill>
                  <a:srgbClr val="74915C"/>
                </a:solidFill>
                <a:latin typeface="Twinkl" panose="02000000000000000000" pitchFamily="2" charset="0"/>
              </a:rPr>
              <a:t>ought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9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1B8C6A18-583F-457D-BD27-D27EDB506E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6175" y="806450"/>
            <a:ext cx="68516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Which </a:t>
            </a:r>
            <a:r>
              <a:rPr lang="en-GB" altLang="en-US" b="1" dirty="0">
                <a:solidFill>
                  <a:schemeClr val="tx1"/>
                </a:solidFill>
                <a:latin typeface="Twinkl" panose="02000000000000000000" pitchFamily="2" charset="0"/>
              </a:rPr>
              <a:t>Modal verbs </a:t>
            </a: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are missing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from these sentences?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9809DA9-9506-43EA-B6B0-8B165FA7C3F8}"/>
              </a:ext>
            </a:extLst>
          </p:cNvPr>
          <p:cNvSpPr/>
          <p:nvPr/>
        </p:nvSpPr>
        <p:spPr bwMode="auto">
          <a:xfrm>
            <a:off x="755650" y="1673225"/>
            <a:ext cx="7632700" cy="719138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3D4B354F-B011-4477-AD32-0BE8027687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1847850"/>
            <a:ext cx="6110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You         be hot in that thick coat.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A3208CF-FA68-40DF-93FD-8F13C3601E45}"/>
              </a:ext>
            </a:extLst>
          </p:cNvPr>
          <p:cNvSpPr/>
          <p:nvPr/>
        </p:nvSpPr>
        <p:spPr bwMode="auto">
          <a:xfrm>
            <a:off x="755650" y="2605088"/>
            <a:ext cx="7632700" cy="719137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TextBox 4">
            <a:extLst>
              <a:ext uri="{FF2B5EF4-FFF2-40B4-BE49-F238E27FC236}">
                <a16:creationId xmlns:a16="http://schemas.microsoft.com/office/drawing/2014/main" id="{FD87ACB1-B71C-4BE4-A92F-0E1B24556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2782888"/>
            <a:ext cx="6110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If it’s dry, </a:t>
            </a:r>
            <a:r>
              <a:rPr lang="en-GB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        </a:t>
            </a: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we play outside?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AE2872-DF57-4C2A-BC7E-C28F3736442E}"/>
              </a:ext>
            </a:extLst>
          </p:cNvPr>
          <p:cNvSpPr/>
          <p:nvPr/>
        </p:nvSpPr>
        <p:spPr bwMode="auto">
          <a:xfrm>
            <a:off x="755650" y="3541713"/>
            <a:ext cx="7632700" cy="719137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TextBox 4">
            <a:extLst>
              <a:ext uri="{FF2B5EF4-FFF2-40B4-BE49-F238E27FC236}">
                <a16:creationId xmlns:a16="http://schemas.microsoft.com/office/drawing/2014/main" id="{07E63F4D-CEE6-452B-AB41-7D63937F4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3716338"/>
            <a:ext cx="6110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He’s so fast, he </a:t>
            </a:r>
            <a:r>
              <a:rPr lang="en-GB" alt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           </a:t>
            </a: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win the race.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57E619-E7DB-43F1-9555-D079B1568547}"/>
              </a:ext>
            </a:extLst>
          </p:cNvPr>
          <p:cNvSpPr/>
          <p:nvPr/>
        </p:nvSpPr>
        <p:spPr bwMode="auto">
          <a:xfrm>
            <a:off x="755650" y="4476750"/>
            <a:ext cx="7632700" cy="719138"/>
          </a:xfrm>
          <a:prstGeom prst="rect">
            <a:avLst/>
          </a:prstGeom>
          <a:solidFill>
            <a:srgbClr val="C1E5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TextBox 4">
            <a:extLst>
              <a:ext uri="{FF2B5EF4-FFF2-40B4-BE49-F238E27FC236}">
                <a16:creationId xmlns:a16="http://schemas.microsoft.com/office/drawing/2014/main" id="{3707EBAC-8961-4C1B-A76D-9F42670C52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4651375"/>
            <a:ext cx="6110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I’m fed up with my long hair. I           have it cut.</a:t>
            </a:r>
          </a:p>
        </p:txBody>
      </p:sp>
      <p:pic>
        <p:nvPicPr>
          <p:cNvPr id="12299" name="Picture 29">
            <a:extLst>
              <a:ext uri="{FF2B5EF4-FFF2-40B4-BE49-F238E27FC236}">
                <a16:creationId xmlns:a16="http://schemas.microsoft.com/office/drawing/2014/main" id="{46BA88BD-85BF-4419-B52B-6CD218467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913" y="1282700"/>
            <a:ext cx="1177925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CAD155B8-7538-448F-A330-41E1905AEDD3}"/>
              </a:ext>
            </a:extLst>
          </p:cNvPr>
          <p:cNvSpPr/>
          <p:nvPr/>
        </p:nvSpPr>
        <p:spPr>
          <a:xfrm>
            <a:off x="1146175" y="5410200"/>
            <a:ext cx="685165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Did you choose these </a:t>
            </a:r>
            <a:r>
              <a:rPr lang="en-GB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modal verbs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?</a:t>
            </a:r>
          </a:p>
          <a:p>
            <a:pPr algn="ctr">
              <a:defRPr/>
            </a:pP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Which others could you have used?</a:t>
            </a:r>
            <a:endParaRPr lang="en-GB" altLang="en-US" b="1" dirty="0">
              <a:solidFill>
                <a:schemeClr val="tx1">
                  <a:lumMod val="95000"/>
                  <a:lumOff val="5000"/>
                </a:schemeClr>
              </a:solidFill>
              <a:latin typeface="Twinkl" panose="02000000000000000000" pitchFamily="2" charset="0"/>
            </a:endParaRPr>
          </a:p>
        </p:txBody>
      </p:sp>
      <p:pic>
        <p:nvPicPr>
          <p:cNvPr id="12301" name="Picture 31">
            <a:extLst>
              <a:ext uri="{FF2B5EF4-FFF2-40B4-BE49-F238E27FC236}">
                <a16:creationId xmlns:a16="http://schemas.microsoft.com/office/drawing/2014/main" id="{ED9EFE29-73AE-4CD6-A3CD-84168A0DE3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2190750"/>
            <a:ext cx="15875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32">
            <a:extLst>
              <a:ext uri="{FF2B5EF4-FFF2-40B4-BE49-F238E27FC236}">
                <a16:creationId xmlns:a16="http://schemas.microsoft.com/office/drawing/2014/main" id="{83CF8AB0-EAD8-4D61-8B5E-F25E0FF5A7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200" y="2847975"/>
            <a:ext cx="1536700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33">
            <a:extLst>
              <a:ext uri="{FF2B5EF4-FFF2-40B4-BE49-F238E27FC236}">
                <a16:creationId xmlns:a16="http://schemas.microsoft.com/office/drawing/2014/main" id="{C6613683-65DB-4C02-A954-6AFDD805D7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743" y="4086225"/>
            <a:ext cx="1027113" cy="1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4">
            <a:extLst>
              <a:ext uri="{FF2B5EF4-FFF2-40B4-BE49-F238E27FC236}">
                <a16:creationId xmlns:a16="http://schemas.microsoft.com/office/drawing/2014/main" id="{2BFC15AD-7030-49FA-B648-E6A19C4F88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7003" y="1846263"/>
            <a:ext cx="733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74915C"/>
                </a:solidFill>
                <a:latin typeface="Twinkl" panose="02000000000000000000" pitchFamily="2" charset="0"/>
              </a:rPr>
              <a:t>must</a:t>
            </a:r>
          </a:p>
        </p:txBody>
      </p:sp>
      <p:sp>
        <p:nvSpPr>
          <p:cNvPr id="21" name="TextBox 4">
            <a:extLst>
              <a:ext uri="{FF2B5EF4-FFF2-40B4-BE49-F238E27FC236}">
                <a16:creationId xmlns:a16="http://schemas.microsoft.com/office/drawing/2014/main" id="{962B0F9C-8303-4125-ACB5-DD20C796FB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7087" y="2781300"/>
            <a:ext cx="733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74915C"/>
                </a:solidFill>
                <a:latin typeface="Twinkl" panose="02000000000000000000" pitchFamily="2" charset="0"/>
              </a:rPr>
              <a:t>shall</a:t>
            </a:r>
          </a:p>
        </p:txBody>
      </p:sp>
      <p:sp>
        <p:nvSpPr>
          <p:cNvPr id="22" name="TextBox 4">
            <a:extLst>
              <a:ext uri="{FF2B5EF4-FFF2-40B4-BE49-F238E27FC236}">
                <a16:creationId xmlns:a16="http://schemas.microsoft.com/office/drawing/2014/main" id="{BD0ED5A1-904D-4F32-9738-5C2880982F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017" y="3716338"/>
            <a:ext cx="887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74915C"/>
                </a:solidFill>
                <a:latin typeface="Twinkl" panose="02000000000000000000" pitchFamily="2" charset="0"/>
              </a:rPr>
              <a:t>should</a:t>
            </a:r>
          </a:p>
        </p:txBody>
      </p:sp>
      <p:sp>
        <p:nvSpPr>
          <p:cNvPr id="23" name="TextBox 4">
            <a:extLst>
              <a:ext uri="{FF2B5EF4-FFF2-40B4-BE49-F238E27FC236}">
                <a16:creationId xmlns:a16="http://schemas.microsoft.com/office/drawing/2014/main" id="{A7EF9F83-0177-4383-89BE-59E0918A4E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7611" y="4651375"/>
            <a:ext cx="887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74915C"/>
                </a:solidFill>
                <a:latin typeface="Twinkl" panose="02000000000000000000" pitchFamily="2" charset="0"/>
              </a:rPr>
              <a:t>might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6" grpId="0"/>
      <p:bldP spid="29" grpId="0"/>
      <p:bldP spid="20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25ECFCC-F56E-43D0-806A-04143BBA6A41}"/>
              </a:ext>
            </a:extLst>
          </p:cNvPr>
          <p:cNvSpPr/>
          <p:nvPr/>
        </p:nvSpPr>
        <p:spPr>
          <a:xfrm>
            <a:off x="942975" y="3609975"/>
            <a:ext cx="3502025" cy="592138"/>
          </a:xfrm>
          <a:prstGeom prst="rect">
            <a:avLst/>
          </a:prstGeom>
          <a:solidFill>
            <a:srgbClr val="90D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8C36B1B5-A3E2-4A31-8065-F50C309549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6175" y="806450"/>
            <a:ext cx="6851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anose="02000000000000000000" pitchFamily="2" charset="0"/>
              </a:rPr>
              <a:t>Modal verbs </a:t>
            </a:r>
            <a:r>
              <a:rPr lang="en-GB" altLang="en-US" dirty="0">
                <a:solidFill>
                  <a:schemeClr val="tx1"/>
                </a:solidFill>
                <a:latin typeface="Twinkl" panose="02000000000000000000" pitchFamily="2" charset="0"/>
              </a:rPr>
              <a:t>can also be used to show: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A88F95-2D80-4891-ADFB-AC5BE7FF0A7E}"/>
              </a:ext>
            </a:extLst>
          </p:cNvPr>
          <p:cNvSpPr/>
          <p:nvPr/>
        </p:nvSpPr>
        <p:spPr>
          <a:xfrm>
            <a:off x="942975" y="1292225"/>
            <a:ext cx="3502025" cy="592138"/>
          </a:xfrm>
          <a:prstGeom prst="rect">
            <a:avLst/>
          </a:prstGeom>
          <a:solidFill>
            <a:srgbClr val="90D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00F2F4-6FCA-4F83-9ABC-CAF50B573CA8}"/>
              </a:ext>
            </a:extLst>
          </p:cNvPr>
          <p:cNvSpPr/>
          <p:nvPr/>
        </p:nvSpPr>
        <p:spPr>
          <a:xfrm>
            <a:off x="4676775" y="1292225"/>
            <a:ext cx="3502025" cy="592138"/>
          </a:xfrm>
          <a:prstGeom prst="rect">
            <a:avLst/>
          </a:prstGeom>
          <a:solidFill>
            <a:srgbClr val="90D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00FB61-0533-4B08-B245-78D058A31751}"/>
              </a:ext>
            </a:extLst>
          </p:cNvPr>
          <p:cNvSpPr/>
          <p:nvPr/>
        </p:nvSpPr>
        <p:spPr>
          <a:xfrm>
            <a:off x="4676775" y="3609975"/>
            <a:ext cx="3502025" cy="592138"/>
          </a:xfrm>
          <a:prstGeom prst="rect">
            <a:avLst/>
          </a:prstGeom>
          <a:solidFill>
            <a:srgbClr val="90D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9" name="Rectangle 9">
            <a:extLst>
              <a:ext uri="{FF2B5EF4-FFF2-40B4-BE49-F238E27FC236}">
                <a16:creationId xmlns:a16="http://schemas.microsoft.com/office/drawing/2014/main" id="{B1BB9379-3E09-4D55-879B-D4700F633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4750" y="1403350"/>
            <a:ext cx="3038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anose="02000000000000000000" pitchFamily="2" charset="0"/>
              </a:rPr>
              <a:t>advice or obligation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045BCF-D5FE-4991-849D-F816EFA8EDA8}"/>
              </a:ext>
            </a:extLst>
          </p:cNvPr>
          <p:cNvSpPr/>
          <p:nvPr/>
        </p:nvSpPr>
        <p:spPr>
          <a:xfrm>
            <a:off x="1322388" y="3716338"/>
            <a:ext cx="3036887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permission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8B99DE3-3163-45D3-B8AA-C6D818279DB0}"/>
              </a:ext>
            </a:extLst>
          </p:cNvPr>
          <p:cNvSpPr/>
          <p:nvPr/>
        </p:nvSpPr>
        <p:spPr>
          <a:xfrm>
            <a:off x="4910138" y="1403350"/>
            <a:ext cx="3036887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habits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9B355FC-2CB5-4B34-A495-B14A85E512B5}"/>
              </a:ext>
            </a:extLst>
          </p:cNvPr>
          <p:cNvSpPr/>
          <p:nvPr/>
        </p:nvSpPr>
        <p:spPr>
          <a:xfrm>
            <a:off x="4910138" y="3721100"/>
            <a:ext cx="3036887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anose="02000000000000000000" pitchFamily="2" charset="0"/>
              </a:rPr>
              <a:t>ability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9C38035-8F97-4D1E-B657-03999245D26D}"/>
              </a:ext>
            </a:extLst>
          </p:cNvPr>
          <p:cNvGrpSpPr>
            <a:grpSpLocks/>
          </p:cNvGrpSpPr>
          <p:nvPr/>
        </p:nvGrpSpPr>
        <p:grpSpPr bwMode="auto">
          <a:xfrm>
            <a:off x="942975" y="1879600"/>
            <a:ext cx="3502025" cy="1597025"/>
            <a:chOff x="942871" y="1879557"/>
            <a:chExt cx="3502113" cy="159667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9D38FA4-52BD-48EF-AB16-607352544FAB}"/>
                </a:ext>
              </a:extLst>
            </p:cNvPr>
            <p:cNvSpPr/>
            <p:nvPr/>
          </p:nvSpPr>
          <p:spPr>
            <a:xfrm>
              <a:off x="942871" y="1879557"/>
              <a:ext cx="3502113" cy="1596679"/>
            </a:xfrm>
            <a:prstGeom prst="rect">
              <a:avLst/>
            </a:prstGeom>
            <a:solidFill>
              <a:srgbClr val="C1E5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  <a:latin typeface="Twinkl" panose="02000000000000000000" pitchFamily="2" charset="0"/>
              </a:endParaRPr>
            </a:p>
          </p:txBody>
        </p:sp>
        <p:sp>
          <p:nvSpPr>
            <p:cNvPr id="13337" name="Rectangle 19">
              <a:extLst>
                <a:ext uri="{FF2B5EF4-FFF2-40B4-BE49-F238E27FC236}">
                  <a16:creationId xmlns:a16="http://schemas.microsoft.com/office/drawing/2014/main" id="{B1F9C198-AA07-4194-82D7-789AE4290D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2871" y="2223039"/>
              <a:ext cx="350211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Pupils </a:t>
              </a:r>
              <a:r>
                <a:rPr lang="en-GB" altLang="en-US" sz="16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must </a:t>
              </a: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wear a uniform.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chemeClr val="tx1"/>
                </a:solidFill>
                <a:latin typeface="Twinkl" panose="02000000000000000000" pitchFamily="2" charset="0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You</a:t>
              </a:r>
              <a:r>
                <a:rPr lang="en-GB" altLang="en-US" sz="16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 should </a:t>
              </a: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not smoke.</a:t>
              </a:r>
            </a:p>
          </p:txBody>
        </p:sp>
        <p:pic>
          <p:nvPicPr>
            <p:cNvPr id="13338" name="Picture 20">
              <a:extLst>
                <a:ext uri="{FF2B5EF4-FFF2-40B4-BE49-F238E27FC236}">
                  <a16:creationId xmlns:a16="http://schemas.microsoft.com/office/drawing/2014/main" id="{407F8BD3-6E1C-41D9-AB46-B6FA30A44D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3600"/>
            <a:stretch>
              <a:fillRect/>
            </a:stretch>
          </p:blipFill>
          <p:spPr bwMode="auto">
            <a:xfrm>
              <a:off x="3484936" y="2247687"/>
              <a:ext cx="960047" cy="1221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A88C654-5626-4E88-9493-0A4FB9DEA8E5}"/>
              </a:ext>
            </a:extLst>
          </p:cNvPr>
          <p:cNvGrpSpPr>
            <a:grpSpLocks/>
          </p:cNvGrpSpPr>
          <p:nvPr/>
        </p:nvGrpSpPr>
        <p:grpSpPr bwMode="auto">
          <a:xfrm>
            <a:off x="4676775" y="1879600"/>
            <a:ext cx="3502025" cy="1597025"/>
            <a:chOff x="4677194" y="1879556"/>
            <a:chExt cx="3502113" cy="1596678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ABBC9D8-043F-4227-B517-369EE0D43D42}"/>
                </a:ext>
              </a:extLst>
            </p:cNvPr>
            <p:cNvSpPr/>
            <p:nvPr/>
          </p:nvSpPr>
          <p:spPr>
            <a:xfrm>
              <a:off x="4677194" y="1879556"/>
              <a:ext cx="3502113" cy="1596678"/>
            </a:xfrm>
            <a:prstGeom prst="rect">
              <a:avLst/>
            </a:prstGeom>
            <a:solidFill>
              <a:srgbClr val="C1E5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" panose="02000000000000000000" pitchFamily="2" charset="0"/>
              </a:endParaRPr>
            </a:p>
          </p:txBody>
        </p:sp>
        <p:sp>
          <p:nvSpPr>
            <p:cNvPr id="13334" name="Rectangle 21">
              <a:extLst>
                <a:ext uri="{FF2B5EF4-FFF2-40B4-BE49-F238E27FC236}">
                  <a16:creationId xmlns:a16="http://schemas.microsoft.com/office/drawing/2014/main" id="{AF80F9B7-9588-49DF-B373-BFF775D566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7194" y="2018865"/>
              <a:ext cx="3502113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I </a:t>
              </a:r>
              <a:r>
                <a:rPr lang="en-GB" altLang="en-US" sz="16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will </a:t>
              </a: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often have cereal for 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my breakfast.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chemeClr val="tx1"/>
                </a:solidFill>
                <a:latin typeface="Twinkl" panose="02000000000000000000" pitchFamily="2" charset="0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We </a:t>
              </a:r>
              <a:r>
                <a:rPr lang="en-GB" altLang="en-US" sz="1600" b="1" dirty="0">
                  <a:solidFill>
                    <a:schemeClr val="tx1"/>
                  </a:solidFill>
                  <a:latin typeface="Twinkl" panose="02000000000000000000" pitchFamily="2" charset="0"/>
                </a:rPr>
                <a:t>shall </a:t>
              </a: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always enjoy a 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walk in the park.</a:t>
              </a:r>
            </a:p>
          </p:txBody>
        </p:sp>
        <p:pic>
          <p:nvPicPr>
            <p:cNvPr id="13335" name="Picture 22">
              <a:extLst>
                <a:ext uri="{FF2B5EF4-FFF2-40B4-BE49-F238E27FC236}">
                  <a16:creationId xmlns:a16="http://schemas.microsoft.com/office/drawing/2014/main" id="{8EFFAF67-37FC-42DC-A9E7-7827BA8DE6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2759" y="2247686"/>
              <a:ext cx="764671" cy="11156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A2906B3B-3BBA-4A40-894D-F41BC7799F20}"/>
              </a:ext>
            </a:extLst>
          </p:cNvPr>
          <p:cNvGrpSpPr>
            <a:grpSpLocks/>
          </p:cNvGrpSpPr>
          <p:nvPr/>
        </p:nvGrpSpPr>
        <p:grpSpPr bwMode="auto">
          <a:xfrm>
            <a:off x="942975" y="4202113"/>
            <a:ext cx="3502025" cy="1927225"/>
            <a:chOff x="942869" y="4202848"/>
            <a:chExt cx="3502113" cy="1926489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79DE0CF-4B24-4DA3-AABE-9EDC6B16573F}"/>
                </a:ext>
              </a:extLst>
            </p:cNvPr>
            <p:cNvSpPr/>
            <p:nvPr/>
          </p:nvSpPr>
          <p:spPr>
            <a:xfrm>
              <a:off x="942869" y="4202848"/>
              <a:ext cx="3502113" cy="1926489"/>
            </a:xfrm>
            <a:prstGeom prst="rect">
              <a:avLst/>
            </a:prstGeom>
            <a:solidFill>
              <a:srgbClr val="C1E5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" panose="02000000000000000000" pitchFamily="2" charset="0"/>
              </a:endParaRPr>
            </a:p>
          </p:txBody>
        </p:sp>
        <p:sp>
          <p:nvSpPr>
            <p:cNvPr id="13331" name="Rectangle 23">
              <a:extLst>
                <a:ext uri="{FF2B5EF4-FFF2-40B4-BE49-F238E27FC236}">
                  <a16:creationId xmlns:a16="http://schemas.microsoft.com/office/drawing/2014/main" id="{AD410A47-8125-4CFF-9227-120695C611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2869" y="4283464"/>
              <a:ext cx="3502113" cy="1815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May I leave a few minutes early?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chemeClr val="tx1"/>
                </a:solidFill>
                <a:latin typeface="Twinkl" panose="02000000000000000000" pitchFamily="2" charset="0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Could we go to the post 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box on the way?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1600" dirty="0">
                <a:solidFill>
                  <a:schemeClr val="tx1"/>
                </a:solidFill>
                <a:latin typeface="Twinkl" panose="02000000000000000000" pitchFamily="2" charset="0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Please can we have an 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tx1"/>
                  </a:solidFill>
                  <a:latin typeface="Twinkl" panose="02000000000000000000" pitchFamily="2" charset="0"/>
                </a:rPr>
                <a:t>ice cream?</a:t>
              </a:r>
            </a:p>
          </p:txBody>
        </p:sp>
        <p:pic>
          <p:nvPicPr>
            <p:cNvPr id="13332" name="Picture 25">
              <a:extLst>
                <a:ext uri="{FF2B5EF4-FFF2-40B4-BE49-F238E27FC236}">
                  <a16:creationId xmlns:a16="http://schemas.microsoft.com/office/drawing/2014/main" id="{5D779BDE-FF97-4A62-8E2F-3B440E193E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7567"/>
            <a:stretch>
              <a:fillRect/>
            </a:stretch>
          </p:blipFill>
          <p:spPr bwMode="auto">
            <a:xfrm>
              <a:off x="3317317" y="4698438"/>
              <a:ext cx="895456" cy="1427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166C884-E983-40FE-ADA2-29A8281F46F2}"/>
              </a:ext>
            </a:extLst>
          </p:cNvPr>
          <p:cNvGrpSpPr>
            <a:grpSpLocks/>
          </p:cNvGrpSpPr>
          <p:nvPr/>
        </p:nvGrpSpPr>
        <p:grpSpPr bwMode="auto">
          <a:xfrm>
            <a:off x="4676775" y="4202113"/>
            <a:ext cx="3502025" cy="1927225"/>
            <a:chOff x="4677193" y="4202849"/>
            <a:chExt cx="3502113" cy="1926488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6238162-EA32-4389-B248-47CBD5763918}"/>
                </a:ext>
              </a:extLst>
            </p:cNvPr>
            <p:cNvSpPr/>
            <p:nvPr/>
          </p:nvSpPr>
          <p:spPr>
            <a:xfrm>
              <a:off x="4677193" y="4202849"/>
              <a:ext cx="3502113" cy="1926488"/>
            </a:xfrm>
            <a:prstGeom prst="rect">
              <a:avLst/>
            </a:prstGeom>
            <a:solidFill>
              <a:srgbClr val="C1E5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" panose="02000000000000000000" pitchFamily="2" charset="0"/>
              </a:endParaRPr>
            </a:p>
          </p:txBody>
        </p:sp>
        <p:sp>
          <p:nvSpPr>
            <p:cNvPr id="13328" name="Rectangle 26">
              <a:extLst>
                <a:ext uri="{FF2B5EF4-FFF2-40B4-BE49-F238E27FC236}">
                  <a16:creationId xmlns:a16="http://schemas.microsoft.com/office/drawing/2014/main" id="{B0C48203-C204-43F3-A265-2AF0E198C3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7193" y="4382386"/>
              <a:ext cx="3502113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  <a:latin typeface="Twinkl" panose="02000000000000000000" pitchFamily="2" charset="0"/>
                </a:rPr>
                <a:t>I </a:t>
              </a:r>
              <a:r>
                <a:rPr lang="en-GB" altLang="en-US" sz="1600" b="1">
                  <a:solidFill>
                    <a:schemeClr val="tx1"/>
                  </a:solidFill>
                  <a:latin typeface="Twinkl" panose="02000000000000000000" pitchFamily="2" charset="0"/>
                </a:rPr>
                <a:t>can </a:t>
              </a:r>
              <a:r>
                <a:rPr lang="en-GB" altLang="en-US" sz="1600">
                  <a:solidFill>
                    <a:schemeClr val="tx1"/>
                  </a:solidFill>
                  <a:latin typeface="Twinkl" panose="02000000000000000000" pitchFamily="2" charset="0"/>
                </a:rPr>
                <a:t>drive a tractor.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1600">
                <a:solidFill>
                  <a:schemeClr val="tx1"/>
                </a:solidFill>
                <a:latin typeface="Twinkl" panose="02000000000000000000" pitchFamily="2" charset="0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  <a:latin typeface="Twinkl" panose="02000000000000000000" pitchFamily="2" charset="0"/>
                </a:rPr>
                <a:t>My grandfather</a:t>
              </a:r>
              <a:r>
                <a:rPr lang="en-GB" altLang="en-US" sz="1600" b="1">
                  <a:solidFill>
                    <a:schemeClr val="tx1"/>
                  </a:solidFill>
                  <a:latin typeface="Twinkl" panose="02000000000000000000" pitchFamily="2" charset="0"/>
                </a:rPr>
                <a:t> could 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  <a:latin typeface="Twinkl" panose="02000000000000000000" pitchFamily="2" charset="0"/>
                </a:rPr>
                <a:t>draw very well.</a:t>
              </a:r>
            </a:p>
          </p:txBody>
        </p:sp>
        <p:pic>
          <p:nvPicPr>
            <p:cNvPr id="13329" name="Picture 28">
              <a:extLst>
                <a:ext uri="{FF2B5EF4-FFF2-40B4-BE49-F238E27FC236}">
                  <a16:creationId xmlns:a16="http://schemas.microsoft.com/office/drawing/2014/main" id="{A47424AB-C6AE-47EE-8156-828F2A1E02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4156" y="5044331"/>
              <a:ext cx="2590543" cy="929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Twinkl Logo">
            <a:extLst>
              <a:ext uri="{FF2B5EF4-FFF2-40B4-BE49-F238E27FC236}">
                <a16:creationId xmlns:a16="http://schemas.microsoft.com/office/drawing/2014/main" id="{CEF53C04-FE6F-45A2-9348-494E94130AC8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538" y="351790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1907</TotalTime>
  <Words>349</Words>
  <Application>Microsoft Office PowerPoint</Application>
  <PresentationFormat>On-screen Show (4:3)</PresentationFormat>
  <Paragraphs>76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BPreplay</vt:lpstr>
      <vt:lpstr>Calibri</vt:lpstr>
      <vt:lpstr>Sassoon Infant Md</vt:lpstr>
      <vt:lpstr>Sassoon Infant Rg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 hudson</cp:lastModifiedBy>
  <cp:revision>245</cp:revision>
  <dcterms:created xsi:type="dcterms:W3CDTF">2014-10-01T16:09:27Z</dcterms:created>
  <dcterms:modified xsi:type="dcterms:W3CDTF">2024-02-06T17:09:06Z</dcterms:modified>
</cp:coreProperties>
</file>