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7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79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486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nglish-medium-schools-republic-of-ireland/reading-comprehension-worksheets-roi-resources-5th-6th-class/reading-comprehension-worksheets-roi-resources-5th-6th-class-english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nglish-medium-schools-republic-of-ireland/reading-comprehension-worksheets-roi-resources-5th-6th-class/reading-comprehension-worksheets-roi-resources-5th-6th-class-english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C5EE0427-B9E7-3651-3E3E-C2248239DD35}"/>
              </a:ext>
            </a:extLst>
          </p:cNvPr>
          <p:cNvSpPr/>
          <p:nvPr userDrawn="1"/>
        </p:nvSpPr>
        <p:spPr>
          <a:xfrm>
            <a:off x="0" y="5847907"/>
            <a:ext cx="9144000" cy="10100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78466" y="438151"/>
            <a:ext cx="8170526" cy="463357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5">
            <a:extLst>
              <a:ext uri="{FF2B5EF4-FFF2-40B4-BE49-F238E27FC236}">
                <a16:creationId xmlns:a16="http://schemas.microsoft.com/office/drawing/2014/main" id="{BE673BE5-1E73-E92B-CE5D-6DA2438BD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FBAA47ED-7789-3E99-1EF4-336607CB9D63}"/>
              </a:ext>
            </a:extLst>
          </p:cNvPr>
          <p:cNvSpPr/>
          <p:nvPr userDrawn="1"/>
        </p:nvSpPr>
        <p:spPr>
          <a:xfrm>
            <a:off x="0" y="5847907"/>
            <a:ext cx="9144000" cy="10100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/>
              <a:t>It was observed that the boys were all playing nicely at lunch time. </a:t>
            </a:r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71362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What is a Homonym?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BC0E9-5834-34E8-A593-EA87FEC90CCF}"/>
              </a:ext>
            </a:extLst>
          </p:cNvPr>
          <p:cNvSpPr txBox="1"/>
          <p:nvPr/>
        </p:nvSpPr>
        <p:spPr>
          <a:xfrm>
            <a:off x="888714" y="1380736"/>
            <a:ext cx="457200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1200"/>
              </a:spcAft>
            </a:pP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Homonyms are two words which can have the same spelling or pronunciation, but have different meanings. 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1200"/>
              </a:spcAft>
            </a:pP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The word 'homonym' comes from the Greek word '</a:t>
            </a:r>
            <a:r>
              <a:rPr lang="en-GB" sz="1800" b="0" i="0" u="none" strike="noStrike" dirty="0" err="1">
                <a:solidFill>
                  <a:srgbClr val="333333"/>
                </a:solidFill>
                <a:effectLst/>
              </a:rPr>
              <a:t>homonymos</a:t>
            </a: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' which means 'having the same name’. </a:t>
            </a:r>
            <a:br>
              <a:rPr lang="en-GB" sz="1800" b="0" i="0" u="none" strike="noStrike" dirty="0">
                <a:solidFill>
                  <a:srgbClr val="333333"/>
                </a:solidFill>
                <a:effectLst/>
              </a:rPr>
            </a:b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The prefix 'homo' means </a:t>
            </a:r>
            <a:br>
              <a:rPr lang="en-GB" sz="1800" b="0" i="0" u="none" strike="noStrike" dirty="0">
                <a:solidFill>
                  <a:srgbClr val="333333"/>
                </a:solidFill>
                <a:effectLst/>
              </a:rPr>
            </a:b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the same, and the suffix </a:t>
            </a:r>
            <a:br>
              <a:rPr lang="en-GB" sz="1800" b="0" i="0" u="none" strike="noStrike" dirty="0">
                <a:solidFill>
                  <a:srgbClr val="333333"/>
                </a:solidFill>
                <a:effectLst/>
              </a:rPr>
            </a:b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'</a:t>
            </a:r>
            <a:r>
              <a:rPr lang="en-GB" sz="1800" b="0" i="0" u="none" strike="noStrike" dirty="0" err="1">
                <a:solidFill>
                  <a:srgbClr val="333333"/>
                </a:solidFill>
                <a:effectLst/>
              </a:rPr>
              <a:t>nym</a:t>
            </a: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' means name. </a:t>
            </a:r>
            <a:br>
              <a:rPr lang="en-GB" sz="1800" b="0" i="0" u="none" strike="noStrike" dirty="0">
                <a:solidFill>
                  <a:srgbClr val="333333"/>
                </a:solidFill>
                <a:effectLst/>
              </a:rPr>
            </a:b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Therefore, homonyms are</a:t>
            </a:r>
            <a:br>
              <a:rPr lang="en-GB" sz="1800" b="0" i="0" u="none" strike="noStrike" dirty="0">
                <a:solidFill>
                  <a:srgbClr val="333333"/>
                </a:solidFill>
                <a:effectLst/>
              </a:rPr>
            </a:b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two words that look and </a:t>
            </a:r>
            <a:br>
              <a:rPr lang="en-GB" sz="1800" b="0" i="0" u="none" strike="noStrike" dirty="0">
                <a:solidFill>
                  <a:srgbClr val="333333"/>
                </a:solidFill>
                <a:effectLst/>
              </a:rPr>
            </a:b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sound exactly alike.</a:t>
            </a:r>
            <a:endParaRPr lang="en-GB" b="0" dirty="0">
              <a:effectLst/>
            </a:endParaRPr>
          </a:p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3ACACF2C-426B-3546-879B-A12085E534C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0363" y="1565668"/>
            <a:ext cx="4800586" cy="566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40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30266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Examples of Homonyms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AEDB921-2A70-3057-FA17-E18E1395C2AD}"/>
              </a:ext>
            </a:extLst>
          </p:cNvPr>
          <p:cNvGrpSpPr/>
          <p:nvPr/>
        </p:nvGrpSpPr>
        <p:grpSpPr>
          <a:xfrm>
            <a:off x="719191" y="1565668"/>
            <a:ext cx="3657600" cy="3078251"/>
            <a:chOff x="719191" y="1565668"/>
            <a:chExt cx="3657600" cy="307825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AD11545-5B0C-C25C-A5A5-6B0EB4EFDFD2}"/>
                </a:ext>
              </a:extLst>
            </p:cNvPr>
            <p:cNvSpPr/>
            <p:nvPr/>
          </p:nvSpPr>
          <p:spPr>
            <a:xfrm>
              <a:off x="719191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4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6164441-2C95-A020-577F-4E707939F2DD}"/>
                </a:ext>
              </a:extLst>
            </p:cNvPr>
            <p:cNvSpPr/>
            <p:nvPr/>
          </p:nvSpPr>
          <p:spPr>
            <a:xfrm>
              <a:off x="719191" y="1565668"/>
              <a:ext cx="3657600" cy="715196"/>
            </a:xfrm>
            <a:prstGeom prst="rect">
              <a:avLst/>
            </a:prstGeom>
            <a:solidFill>
              <a:srgbClr val="009486"/>
            </a:solidFill>
            <a:ln w="28575">
              <a:solidFill>
                <a:srgbClr val="0094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Bat</a:t>
              </a:r>
            </a:p>
          </p:txBody>
        </p:sp>
        <p:pic>
          <p:nvPicPr>
            <p:cNvPr id="10" name="Picture 9" descr="A picture containing indoor, bed, dark, pillow&#10;&#10;Description automatically generated">
              <a:extLst>
                <a:ext uri="{FF2B5EF4-FFF2-40B4-BE49-F238E27FC236}">
                  <a16:creationId xmlns:a16="http://schemas.microsoft.com/office/drawing/2014/main" id="{20479F23-F414-038B-393B-0055B9D2A0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4500" y="2617339"/>
              <a:ext cx="3296256" cy="1540609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A1E3E63-7DE6-D8C1-43AD-C48753818BFE}"/>
              </a:ext>
            </a:extLst>
          </p:cNvPr>
          <p:cNvGrpSpPr/>
          <p:nvPr/>
        </p:nvGrpSpPr>
        <p:grpSpPr>
          <a:xfrm>
            <a:off x="4685016" y="1565668"/>
            <a:ext cx="3657600" cy="3078251"/>
            <a:chOff x="4685016" y="1565668"/>
            <a:chExt cx="3657600" cy="307825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89EFC49-8A3C-B6CC-6BBC-E0F5520AB06E}"/>
                </a:ext>
              </a:extLst>
            </p:cNvPr>
            <p:cNvSpPr/>
            <p:nvPr/>
          </p:nvSpPr>
          <p:spPr>
            <a:xfrm>
              <a:off x="4685016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4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08902D6-9D25-0054-2E85-74D29BB2248B}"/>
                </a:ext>
              </a:extLst>
            </p:cNvPr>
            <p:cNvSpPr/>
            <p:nvPr/>
          </p:nvSpPr>
          <p:spPr>
            <a:xfrm>
              <a:off x="4695290" y="1565668"/>
              <a:ext cx="3647326" cy="715196"/>
            </a:xfrm>
            <a:prstGeom prst="rect">
              <a:avLst/>
            </a:prstGeom>
            <a:solidFill>
              <a:srgbClr val="009486"/>
            </a:solidFill>
            <a:ln w="28575">
              <a:solidFill>
                <a:srgbClr val="0094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Bat</a:t>
              </a:r>
            </a:p>
          </p:txBody>
        </p:sp>
        <p:pic>
          <p:nvPicPr>
            <p:cNvPr id="12" name="Picture 11" descr="A person in a garment holding a baseball bat&#10;&#10;Description automatically generated with low confidence">
              <a:extLst>
                <a:ext uri="{FF2B5EF4-FFF2-40B4-BE49-F238E27FC236}">
                  <a16:creationId xmlns:a16="http://schemas.microsoft.com/office/drawing/2014/main" id="{95B0C8FE-7093-C4E5-A882-A77EB563CB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54054" y="2446300"/>
              <a:ext cx="3288562" cy="21873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7561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30266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Examples of Homonyms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AEDB921-2A70-3057-FA17-E18E1395C2AD}"/>
              </a:ext>
            </a:extLst>
          </p:cNvPr>
          <p:cNvGrpSpPr/>
          <p:nvPr/>
        </p:nvGrpSpPr>
        <p:grpSpPr>
          <a:xfrm>
            <a:off x="719191" y="1565668"/>
            <a:ext cx="3657600" cy="3078251"/>
            <a:chOff x="719191" y="1565668"/>
            <a:chExt cx="3657600" cy="307825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AD11545-5B0C-C25C-A5A5-6B0EB4EFDFD2}"/>
                </a:ext>
              </a:extLst>
            </p:cNvPr>
            <p:cNvSpPr/>
            <p:nvPr/>
          </p:nvSpPr>
          <p:spPr>
            <a:xfrm>
              <a:off x="719191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DE1E5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6164441-2C95-A020-577F-4E707939F2DD}"/>
                </a:ext>
              </a:extLst>
            </p:cNvPr>
            <p:cNvSpPr/>
            <p:nvPr/>
          </p:nvSpPr>
          <p:spPr>
            <a:xfrm>
              <a:off x="719191" y="1565668"/>
              <a:ext cx="3657600" cy="715196"/>
            </a:xfrm>
            <a:prstGeom prst="rect">
              <a:avLst/>
            </a:prstGeom>
            <a:solidFill>
              <a:srgbClr val="DE1E5A"/>
            </a:solidFill>
            <a:ln w="28575">
              <a:solidFill>
                <a:srgbClr val="DE1E5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Bark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0479F23-F414-038B-393B-0055B9D2A0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83434" y="2617339"/>
              <a:ext cx="2578388" cy="1540609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A1E3E63-7DE6-D8C1-43AD-C48753818BFE}"/>
              </a:ext>
            </a:extLst>
          </p:cNvPr>
          <p:cNvGrpSpPr/>
          <p:nvPr/>
        </p:nvGrpSpPr>
        <p:grpSpPr>
          <a:xfrm>
            <a:off x="4685016" y="1565668"/>
            <a:ext cx="3657600" cy="3078251"/>
            <a:chOff x="4685016" y="1565668"/>
            <a:chExt cx="3657600" cy="307825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89EFC49-8A3C-B6CC-6BBC-E0F5520AB06E}"/>
                </a:ext>
              </a:extLst>
            </p:cNvPr>
            <p:cNvSpPr/>
            <p:nvPr/>
          </p:nvSpPr>
          <p:spPr>
            <a:xfrm>
              <a:off x="4685016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DE1E5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08902D6-9D25-0054-2E85-74D29BB2248B}"/>
                </a:ext>
              </a:extLst>
            </p:cNvPr>
            <p:cNvSpPr/>
            <p:nvPr/>
          </p:nvSpPr>
          <p:spPr>
            <a:xfrm>
              <a:off x="4695290" y="1565668"/>
              <a:ext cx="3647326" cy="715196"/>
            </a:xfrm>
            <a:prstGeom prst="rect">
              <a:avLst/>
            </a:prstGeom>
            <a:solidFill>
              <a:srgbClr val="DE1E5A"/>
            </a:solidFill>
            <a:ln w="28575">
              <a:solidFill>
                <a:srgbClr val="DE1E5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Bark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5B0C8FE-7093-C4E5-A882-A77EB563CB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24866" t="-309" r="-25311"/>
            <a:stretch/>
          </p:blipFill>
          <p:spPr>
            <a:xfrm>
              <a:off x="5054054" y="2446300"/>
              <a:ext cx="3288562" cy="21873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1613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30266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Examples of Homonyms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AEDB921-2A70-3057-FA17-E18E1395C2AD}"/>
              </a:ext>
            </a:extLst>
          </p:cNvPr>
          <p:cNvGrpSpPr/>
          <p:nvPr/>
        </p:nvGrpSpPr>
        <p:grpSpPr>
          <a:xfrm>
            <a:off x="719191" y="1565668"/>
            <a:ext cx="3657600" cy="3078251"/>
            <a:chOff x="719191" y="1565668"/>
            <a:chExt cx="3657600" cy="307825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AD11545-5B0C-C25C-A5A5-6B0EB4EFDFD2}"/>
                </a:ext>
              </a:extLst>
            </p:cNvPr>
            <p:cNvSpPr/>
            <p:nvPr/>
          </p:nvSpPr>
          <p:spPr>
            <a:xfrm>
              <a:off x="719191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6164441-2C95-A020-577F-4E707939F2DD}"/>
                </a:ext>
              </a:extLst>
            </p:cNvPr>
            <p:cNvSpPr/>
            <p:nvPr/>
          </p:nvSpPr>
          <p:spPr>
            <a:xfrm>
              <a:off x="719191" y="1565668"/>
              <a:ext cx="3657600" cy="715196"/>
            </a:xfrm>
            <a:prstGeom prst="rect">
              <a:avLst/>
            </a:prstGeom>
            <a:solidFill>
              <a:srgbClr val="18A0DB"/>
            </a:solidFill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Wave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0479F23-F414-038B-393B-0055B9D2A0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43607" y="2436026"/>
              <a:ext cx="2058041" cy="2187346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A1E3E63-7DE6-D8C1-43AD-C48753818BFE}"/>
              </a:ext>
            </a:extLst>
          </p:cNvPr>
          <p:cNvGrpSpPr/>
          <p:nvPr/>
        </p:nvGrpSpPr>
        <p:grpSpPr>
          <a:xfrm>
            <a:off x="4685016" y="1565668"/>
            <a:ext cx="3657600" cy="3078251"/>
            <a:chOff x="4685016" y="1565668"/>
            <a:chExt cx="3657600" cy="307825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89EFC49-8A3C-B6CC-6BBC-E0F5520AB06E}"/>
                </a:ext>
              </a:extLst>
            </p:cNvPr>
            <p:cNvSpPr/>
            <p:nvPr/>
          </p:nvSpPr>
          <p:spPr>
            <a:xfrm>
              <a:off x="4685016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08902D6-9D25-0054-2E85-74D29BB2248B}"/>
                </a:ext>
              </a:extLst>
            </p:cNvPr>
            <p:cNvSpPr/>
            <p:nvPr/>
          </p:nvSpPr>
          <p:spPr>
            <a:xfrm>
              <a:off x="4695290" y="1565668"/>
              <a:ext cx="3647326" cy="715196"/>
            </a:xfrm>
            <a:prstGeom prst="rect">
              <a:avLst/>
            </a:prstGeom>
            <a:solidFill>
              <a:srgbClr val="18A0DB"/>
            </a:solidFill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Wave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5B0C8FE-7093-C4E5-A882-A77EB563CB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95290" y="2280864"/>
              <a:ext cx="3647326" cy="235278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7656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30266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Examples of Homonyms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AEDB921-2A70-3057-FA17-E18E1395C2AD}"/>
              </a:ext>
            </a:extLst>
          </p:cNvPr>
          <p:cNvGrpSpPr/>
          <p:nvPr/>
        </p:nvGrpSpPr>
        <p:grpSpPr>
          <a:xfrm>
            <a:off x="719191" y="1565668"/>
            <a:ext cx="3657600" cy="3078251"/>
            <a:chOff x="719191" y="1565668"/>
            <a:chExt cx="3657600" cy="307825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AD11545-5B0C-C25C-A5A5-6B0EB4EFDFD2}"/>
                </a:ext>
              </a:extLst>
            </p:cNvPr>
            <p:cNvSpPr/>
            <p:nvPr/>
          </p:nvSpPr>
          <p:spPr>
            <a:xfrm>
              <a:off x="719191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6164441-2C95-A020-577F-4E707939F2DD}"/>
                </a:ext>
              </a:extLst>
            </p:cNvPr>
            <p:cNvSpPr/>
            <p:nvPr/>
          </p:nvSpPr>
          <p:spPr>
            <a:xfrm>
              <a:off x="719191" y="1565668"/>
              <a:ext cx="3657600" cy="715196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Palm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0479F23-F414-038B-393B-0055B9D2A0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69777" y="2583095"/>
              <a:ext cx="1815283" cy="2050551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A1E3E63-7DE6-D8C1-43AD-C48753818BFE}"/>
              </a:ext>
            </a:extLst>
          </p:cNvPr>
          <p:cNvGrpSpPr/>
          <p:nvPr/>
        </p:nvGrpSpPr>
        <p:grpSpPr>
          <a:xfrm>
            <a:off x="4685016" y="1565668"/>
            <a:ext cx="3657600" cy="3078251"/>
            <a:chOff x="4685016" y="1565668"/>
            <a:chExt cx="3657600" cy="307825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89EFC49-8A3C-B6CC-6BBC-E0F5520AB06E}"/>
                </a:ext>
              </a:extLst>
            </p:cNvPr>
            <p:cNvSpPr/>
            <p:nvPr/>
          </p:nvSpPr>
          <p:spPr>
            <a:xfrm>
              <a:off x="4685016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08902D6-9D25-0054-2E85-74D29BB2248B}"/>
                </a:ext>
              </a:extLst>
            </p:cNvPr>
            <p:cNvSpPr/>
            <p:nvPr/>
          </p:nvSpPr>
          <p:spPr>
            <a:xfrm>
              <a:off x="4695290" y="1565668"/>
              <a:ext cx="3647326" cy="715196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Palm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5B0C8FE-7093-C4E5-A882-A77EB563CB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54054" y="2446300"/>
              <a:ext cx="3288562" cy="21873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1009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30266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Examples of Homonyms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AEDB921-2A70-3057-FA17-E18E1395C2AD}"/>
              </a:ext>
            </a:extLst>
          </p:cNvPr>
          <p:cNvGrpSpPr/>
          <p:nvPr/>
        </p:nvGrpSpPr>
        <p:grpSpPr>
          <a:xfrm>
            <a:off x="719191" y="1565668"/>
            <a:ext cx="3657600" cy="3078251"/>
            <a:chOff x="719191" y="1565668"/>
            <a:chExt cx="3657600" cy="307825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AD11545-5B0C-C25C-A5A5-6B0EB4EFDFD2}"/>
                </a:ext>
              </a:extLst>
            </p:cNvPr>
            <p:cNvSpPr/>
            <p:nvPr/>
          </p:nvSpPr>
          <p:spPr>
            <a:xfrm>
              <a:off x="719191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6164441-2C95-A020-577F-4E707939F2DD}"/>
                </a:ext>
              </a:extLst>
            </p:cNvPr>
            <p:cNvSpPr/>
            <p:nvPr/>
          </p:nvSpPr>
          <p:spPr>
            <a:xfrm>
              <a:off x="719191" y="1565668"/>
              <a:ext cx="3657600" cy="715196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Diamond</a:t>
              </a:r>
            </a:p>
          </p:txBody>
        </p:sp>
        <p:pic>
          <p:nvPicPr>
            <p:cNvPr id="10" name="Picture 9" descr="A picture containing indoor, bed, dark, pillow&#10;&#10;Description automatically generated">
              <a:extLst>
                <a:ext uri="{FF2B5EF4-FFF2-40B4-BE49-F238E27FC236}">
                  <a16:creationId xmlns:a16="http://schemas.microsoft.com/office/drawing/2014/main" id="{20479F23-F414-038B-393B-0055B9D2A0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4500" y="2617339"/>
              <a:ext cx="3296256" cy="1540609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A1E3E63-7DE6-D8C1-43AD-C48753818BFE}"/>
              </a:ext>
            </a:extLst>
          </p:cNvPr>
          <p:cNvGrpSpPr/>
          <p:nvPr/>
        </p:nvGrpSpPr>
        <p:grpSpPr>
          <a:xfrm>
            <a:off x="4685016" y="1565668"/>
            <a:ext cx="3657600" cy="3078251"/>
            <a:chOff x="4685016" y="1565668"/>
            <a:chExt cx="3657600" cy="307825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89EFC49-8A3C-B6CC-6BBC-E0F5520AB06E}"/>
                </a:ext>
              </a:extLst>
            </p:cNvPr>
            <p:cNvSpPr/>
            <p:nvPr/>
          </p:nvSpPr>
          <p:spPr>
            <a:xfrm>
              <a:off x="4685016" y="1565668"/>
              <a:ext cx="3657600" cy="30782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08902D6-9D25-0054-2E85-74D29BB2248B}"/>
                </a:ext>
              </a:extLst>
            </p:cNvPr>
            <p:cNvSpPr/>
            <p:nvPr/>
          </p:nvSpPr>
          <p:spPr>
            <a:xfrm>
              <a:off x="4695290" y="1565668"/>
              <a:ext cx="3647326" cy="715196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/>
                <a:t>Diamond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5B0C8FE-7093-C4E5-A882-A77EB563CB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5616" t="-2137" r="-32204" b="-3547"/>
            <a:stretch/>
          </p:blipFill>
          <p:spPr>
            <a:xfrm>
              <a:off x="5054054" y="2321960"/>
              <a:ext cx="3288562" cy="23116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708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7A445EB-2C9D-E560-5633-7F38F454BE5E}"/>
              </a:ext>
            </a:extLst>
          </p:cNvPr>
          <p:cNvSpPr txBox="1"/>
          <p:nvPr/>
        </p:nvSpPr>
        <p:spPr>
          <a:xfrm>
            <a:off x="544529" y="2050165"/>
            <a:ext cx="8054939" cy="495108"/>
          </a:xfrm>
          <a:prstGeom prst="rect">
            <a:avLst/>
          </a:prstGeom>
          <a:solidFill>
            <a:srgbClr val="009486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1800" b="0" i="0" u="none" strike="noStrike" dirty="0">
                <a:solidFill>
                  <a:schemeClr val="bg1"/>
                </a:solidFill>
                <a:effectLst/>
                <a:latin typeface="Twinkl" panose="02000000000000000000" pitchFamily="2" charset="77"/>
              </a:rPr>
              <a:t>How many homonyms can you think of?</a:t>
            </a:r>
            <a:endParaRPr lang="en-GB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115CDC-6027-21DB-163D-44321B2E32A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005" y="3066168"/>
            <a:ext cx="3628476" cy="4684105"/>
          </a:xfrm>
          <a:prstGeom prst="rect">
            <a:avLst/>
          </a:prstGeom>
        </p:spPr>
      </p:pic>
      <p:pic>
        <p:nvPicPr>
          <p:cNvPr id="8" name="Graphic 7" descr="Question Mark with solid fill">
            <a:extLst>
              <a:ext uri="{FF2B5EF4-FFF2-40B4-BE49-F238E27FC236}">
                <a16:creationId xmlns:a16="http://schemas.microsoft.com/office/drawing/2014/main" id="{8862E4E3-446C-7C42-A948-D23F7FAA7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433245" y="3269751"/>
            <a:ext cx="914400" cy="914400"/>
          </a:xfrm>
          <a:prstGeom prst="rect">
            <a:avLst/>
          </a:prstGeom>
        </p:spPr>
      </p:pic>
      <p:pic>
        <p:nvPicPr>
          <p:cNvPr id="9" name="Graphic 8" descr="Question Mark with solid fill">
            <a:extLst>
              <a:ext uri="{FF2B5EF4-FFF2-40B4-BE49-F238E27FC236}">
                <a16:creationId xmlns:a16="http://schemas.microsoft.com/office/drawing/2014/main" id="{58F702EA-F648-EB4E-6DF3-53A5731A45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971016" y="3485509"/>
            <a:ext cx="914400" cy="914400"/>
          </a:xfrm>
          <a:prstGeom prst="rect">
            <a:avLst/>
          </a:prstGeom>
        </p:spPr>
      </p:pic>
      <p:pic>
        <p:nvPicPr>
          <p:cNvPr id="10" name="Graphic 9" descr="Question Mark with solid fill">
            <a:extLst>
              <a:ext uri="{FF2B5EF4-FFF2-40B4-BE49-F238E27FC236}">
                <a16:creationId xmlns:a16="http://schemas.microsoft.com/office/drawing/2014/main" id="{9D0E41A4-E46A-ECFE-7114-D8EE7A7EAB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827124" y="639567"/>
            <a:ext cx="914400" cy="914400"/>
          </a:xfrm>
          <a:prstGeom prst="rect">
            <a:avLst/>
          </a:prstGeom>
        </p:spPr>
      </p:pic>
      <p:pic>
        <p:nvPicPr>
          <p:cNvPr id="11" name="Graphic 10" descr="Question Mark with solid fill">
            <a:extLst>
              <a:ext uri="{FF2B5EF4-FFF2-40B4-BE49-F238E27FC236}">
                <a16:creationId xmlns:a16="http://schemas.microsoft.com/office/drawing/2014/main" id="{C02649B7-D901-2944-D8B9-E9A13439D9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169631" y="701212"/>
            <a:ext cx="914400" cy="914400"/>
          </a:xfrm>
          <a:prstGeom prst="rect">
            <a:avLst/>
          </a:prstGeom>
        </p:spPr>
      </p:pic>
      <p:pic>
        <p:nvPicPr>
          <p:cNvPr id="12" name="Graphic 11" descr="Question Mark with solid fill">
            <a:extLst>
              <a:ext uri="{FF2B5EF4-FFF2-40B4-BE49-F238E27FC236}">
                <a16:creationId xmlns:a16="http://schemas.microsoft.com/office/drawing/2014/main" id="{0046A752-15E5-C76B-54DC-61D09D2FC6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66808" y="80395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5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09718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Homonym</a:t>
            </a:r>
            <a:r>
              <a:rPr lang="en-GB" sz="3600" dirty="0">
                <a:solidFill>
                  <a:srgbClr val="009486"/>
                </a:solidFill>
                <a:latin typeface="Twinkl" panose="02000000000000000000" pitchFamily="2" charset="77"/>
              </a:rPr>
              <a:t>s in sentences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BC0E9-5834-34E8-A593-EA87FEC90CCF}"/>
              </a:ext>
            </a:extLst>
          </p:cNvPr>
          <p:cNvSpPr txBox="1"/>
          <p:nvPr/>
        </p:nvSpPr>
        <p:spPr>
          <a:xfrm>
            <a:off x="472611" y="1421833"/>
            <a:ext cx="82090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1200"/>
              </a:spcAft>
            </a:pPr>
            <a:r>
              <a:rPr lang="en-GB" sz="1800" b="0" i="0" u="none" strike="noStrike" dirty="0">
                <a:solidFill>
                  <a:srgbClr val="333333"/>
                </a:solidFill>
                <a:effectLst/>
                <a:latin typeface="Twinkl" panose="02000000000000000000" pitchFamily="2" charset="77"/>
              </a:rPr>
              <a:t>The elephant hit his trunk off the big brown tree trunk in the forest.</a:t>
            </a:r>
            <a:endParaRPr lang="en-GB" dirty="0">
              <a:latin typeface="Twinkl" panose="02000000000000000000" pitchFamily="2" charset="77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186D9-F668-2F23-6D1C-9F4EB704DFF1}"/>
              </a:ext>
            </a:extLst>
          </p:cNvPr>
          <p:cNvSpPr/>
          <p:nvPr/>
        </p:nvSpPr>
        <p:spPr>
          <a:xfrm>
            <a:off x="565079" y="1976635"/>
            <a:ext cx="7941923" cy="2987461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88"/>
            </a:stretch>
          </a:blipFill>
          <a:ln w="28575">
            <a:solidFill>
              <a:srgbClr val="0094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75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09718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Homonym</a:t>
            </a:r>
            <a:r>
              <a:rPr lang="en-GB" sz="3600" dirty="0">
                <a:solidFill>
                  <a:srgbClr val="009486"/>
                </a:solidFill>
                <a:latin typeface="Twinkl" panose="02000000000000000000" pitchFamily="2" charset="77"/>
              </a:rPr>
              <a:t>s in sentences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BC0E9-5834-34E8-A593-EA87FEC90CCF}"/>
              </a:ext>
            </a:extLst>
          </p:cNvPr>
          <p:cNvSpPr txBox="1"/>
          <p:nvPr/>
        </p:nvSpPr>
        <p:spPr>
          <a:xfrm>
            <a:off x="472611" y="1421833"/>
            <a:ext cx="82090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1200"/>
              </a:spcAft>
            </a:pPr>
            <a:r>
              <a:rPr lang="en-GB" sz="1600" b="0" i="0" u="none" strike="noStrike" dirty="0">
                <a:solidFill>
                  <a:srgbClr val="333333"/>
                </a:solidFill>
                <a:effectLst/>
              </a:rPr>
              <a:t>The little girl saw her uncle in the garden shed as he used his saw to cut the wood. </a:t>
            </a:r>
            <a:endParaRPr lang="en-GB" sz="16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186D9-F668-2F23-6D1C-9F4EB704DFF1}"/>
              </a:ext>
            </a:extLst>
          </p:cNvPr>
          <p:cNvSpPr/>
          <p:nvPr/>
        </p:nvSpPr>
        <p:spPr>
          <a:xfrm>
            <a:off x="565079" y="1976635"/>
            <a:ext cx="7941923" cy="2987461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88"/>
            </a:stretch>
          </a:blipFill>
          <a:ln w="28575">
            <a:solidFill>
              <a:srgbClr val="0094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25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09718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Homonym</a:t>
            </a:r>
            <a:r>
              <a:rPr lang="en-GB" sz="3600" dirty="0">
                <a:solidFill>
                  <a:srgbClr val="009486"/>
                </a:solidFill>
                <a:latin typeface="Twinkl" panose="02000000000000000000" pitchFamily="2" charset="77"/>
              </a:rPr>
              <a:t>s in sentences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BC0E9-5834-34E8-A593-EA87FEC90CCF}"/>
              </a:ext>
            </a:extLst>
          </p:cNvPr>
          <p:cNvSpPr txBox="1"/>
          <p:nvPr/>
        </p:nvSpPr>
        <p:spPr>
          <a:xfrm>
            <a:off x="472611" y="1273324"/>
            <a:ext cx="820905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1200"/>
              </a:spcAft>
            </a:pPr>
            <a:r>
              <a:rPr lang="en-GB" sz="1600" b="0" i="0" u="none" strike="noStrike" dirty="0">
                <a:solidFill>
                  <a:srgbClr val="333333"/>
                </a:solidFill>
                <a:effectLst/>
              </a:rPr>
              <a:t>The lady picked up the phone to ring the shop to check if the diamond ring she ordered was in stock yet.</a:t>
            </a:r>
            <a:endParaRPr lang="en-GB" sz="16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186D9-F668-2F23-6D1C-9F4EB704DFF1}"/>
              </a:ext>
            </a:extLst>
          </p:cNvPr>
          <p:cNvSpPr/>
          <p:nvPr/>
        </p:nvSpPr>
        <p:spPr>
          <a:xfrm>
            <a:off x="565079" y="1976635"/>
            <a:ext cx="7941923" cy="2987461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4046" t="9738" r="28192"/>
            </a:stretch>
          </a:blipFill>
          <a:ln w="28575">
            <a:solidFill>
              <a:srgbClr val="0094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43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28" y="509718"/>
            <a:ext cx="8599470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9486"/>
                </a:solidFill>
                <a:effectLst/>
                <a:latin typeface="Twinkl" panose="02000000000000000000" pitchFamily="2" charset="77"/>
              </a:rPr>
              <a:t>Homonym</a:t>
            </a:r>
            <a:r>
              <a:rPr lang="en-GB" sz="3600" dirty="0">
                <a:solidFill>
                  <a:srgbClr val="009486"/>
                </a:solidFill>
                <a:latin typeface="Twinkl" panose="02000000000000000000" pitchFamily="2" charset="77"/>
              </a:rPr>
              <a:t>s in sentences</a:t>
            </a:r>
            <a:endParaRPr lang="en-GB" sz="6600" dirty="0">
              <a:solidFill>
                <a:srgbClr val="009486"/>
              </a:solidFill>
              <a:latin typeface="Twinkl" panose="02000000000000000000" pitchFamily="2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BC0E9-5834-34E8-A593-EA87FEC90CCF}"/>
              </a:ext>
            </a:extLst>
          </p:cNvPr>
          <p:cNvSpPr txBox="1"/>
          <p:nvPr/>
        </p:nvSpPr>
        <p:spPr>
          <a:xfrm>
            <a:off x="472611" y="1421833"/>
            <a:ext cx="82090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1200"/>
              </a:spcAft>
            </a:pPr>
            <a:r>
              <a:rPr lang="en-GB" sz="1800" b="0" i="0" u="none" strike="noStrike" dirty="0">
                <a:solidFill>
                  <a:srgbClr val="333333"/>
                </a:solidFill>
                <a:effectLst/>
              </a:rPr>
              <a:t>The sun rose early in the morning as I picked a red rose in the garden.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186D9-F668-2F23-6D1C-9F4EB704DFF1}"/>
              </a:ext>
            </a:extLst>
          </p:cNvPr>
          <p:cNvSpPr/>
          <p:nvPr/>
        </p:nvSpPr>
        <p:spPr>
          <a:xfrm>
            <a:off x="565079" y="1976635"/>
            <a:ext cx="7941923" cy="2987461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0094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12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9722-F4FC-7FA3-F9F1-03CD3EF91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3029" y="1763164"/>
            <a:ext cx="4299735" cy="994306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r>
              <a:rPr lang="en-GB" sz="3600" i="0" u="none" strike="noStrike" dirty="0">
                <a:solidFill>
                  <a:srgbClr val="000000"/>
                </a:solidFill>
                <a:effectLst/>
                <a:latin typeface="+mn-lt"/>
              </a:rPr>
              <a:t>Can you think of sentences using homonyms?</a:t>
            </a:r>
            <a:endParaRPr lang="en-GB" sz="3600" dirty="0">
              <a:solidFill>
                <a:srgbClr val="009486"/>
              </a:solidFill>
              <a:latin typeface="+mn-lt"/>
            </a:endParaRPr>
          </a:p>
        </p:txBody>
      </p:sp>
      <p:pic>
        <p:nvPicPr>
          <p:cNvPr id="5" name="Picture 4" descr="A person holding a sword&#10;&#10;Description automatically generated with low confidence">
            <a:extLst>
              <a:ext uri="{FF2B5EF4-FFF2-40B4-BE49-F238E27FC236}">
                <a16:creationId xmlns:a16="http://schemas.microsoft.com/office/drawing/2014/main" id="{2FC5CA95-2F8C-4B58-79B3-B9BED5FFBD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36" y="750013"/>
            <a:ext cx="37456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10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606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165</Words>
  <Application>Microsoft Office PowerPoint</Application>
  <PresentationFormat>On-screen Show (4:3)</PresentationFormat>
  <Paragraphs>30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Twinkl</vt:lpstr>
      <vt:lpstr>Arial</vt:lpstr>
      <vt:lpstr>Calibri</vt:lpstr>
      <vt:lpstr>Office Theme</vt:lpstr>
      <vt:lpstr>PowerPoint Presentation</vt:lpstr>
      <vt:lpstr>What is a Homonym?</vt:lpstr>
      <vt:lpstr>Examples of Homonyms</vt:lpstr>
      <vt:lpstr>Examples of Homonyms</vt:lpstr>
      <vt:lpstr>Examples of Homonyms</vt:lpstr>
      <vt:lpstr>Examples of Homonyms</vt:lpstr>
      <vt:lpstr>Examples of Homonyms</vt:lpstr>
      <vt:lpstr>PowerPoint Presentation</vt:lpstr>
      <vt:lpstr>Homonyms in sentences</vt:lpstr>
      <vt:lpstr>Homonyms in sentences</vt:lpstr>
      <vt:lpstr>Homonyms in sentences</vt:lpstr>
      <vt:lpstr>Homonyms in sentences</vt:lpstr>
      <vt:lpstr>Can you think of sentences using homonyms?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Mr hudson</cp:lastModifiedBy>
  <cp:revision>6</cp:revision>
  <dcterms:created xsi:type="dcterms:W3CDTF">2023-01-05T15:46:27Z</dcterms:created>
  <dcterms:modified xsi:type="dcterms:W3CDTF">2024-02-06T15:11:44Z</dcterms:modified>
</cp:coreProperties>
</file>