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75" r:id="rId4"/>
    <p:sldId id="276" r:id="rId5"/>
    <p:sldId id="277" r:id="rId6"/>
    <p:sldId id="278" r:id="rId7"/>
    <p:sldId id="279" r:id="rId8"/>
    <p:sldId id="280" r:id="rId9"/>
    <p:sldId id="281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Twinkl" panose="020B0604020202020204" charset="0"/>
      <p:regular r:id="rId18"/>
      <p:bold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28B5D"/>
    <a:srgbClr val="7868AC"/>
    <a:srgbClr val="009640"/>
    <a:srgbClr val="CC4794"/>
    <a:srgbClr val="0076B0"/>
    <a:srgbClr val="25B7BC"/>
    <a:srgbClr val="85BD33"/>
    <a:srgbClr val="E6E6E6"/>
    <a:srgbClr val="F9B000"/>
    <a:srgbClr val="E9516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6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58" d="100"/>
          <a:sy n="58" d="100"/>
        </p:scale>
        <p:origin x="196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06/02/2024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06/02/2024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grammar/word-classes-grammar-vocabulary-grammar-and-punctuation-english-key-stage-1-year-1-year-2/conjunctions-word-classes-grammar-vocabulary-grammar-and-punctuation-english-key-stage-1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grammar/word-classes-grammar-vocabulary-grammar-and-punctuation-english-key-stage-1-year-1-year-2/conjunctions-word-classes-grammar-vocabulary-grammar-and-punctuation-english-key-stage-1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155862" y="5820874"/>
            <a:ext cx="1440181" cy="103712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4"/>
            <a:extLst>
              <a:ext uri="{FF2B5EF4-FFF2-40B4-BE49-F238E27FC236}">
                <a16:creationId xmlns:a16="http://schemas.microsoft.com/office/drawing/2014/main" id="{1620804A-4D3D-477A-80B6-D208673C8E0B}"/>
              </a:ext>
            </a:extLst>
          </p:cNvPr>
          <p:cNvSpPr/>
          <p:nvPr userDrawn="1"/>
        </p:nvSpPr>
        <p:spPr>
          <a:xfrm>
            <a:off x="155862" y="5820874"/>
            <a:ext cx="1440181" cy="103712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9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>
                <a:solidFill>
                  <a:srgbClr val="E9516C"/>
                </a:solidFill>
                <a:latin typeface="+mn-lt"/>
              </a:rPr>
              <a:t>and</a:t>
            </a:r>
            <a:endParaRPr lang="en-GB" sz="3600" dirty="0">
              <a:solidFill>
                <a:srgbClr val="E9516C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12938" y="1369272"/>
            <a:ext cx="7708591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/>
            <a:r>
              <a:rPr lang="en-GB" dirty="0"/>
              <a:t>There are two types of </a:t>
            </a:r>
            <a:r>
              <a:rPr lang="en-GB" b="1" dirty="0"/>
              <a:t>conjunction</a:t>
            </a:r>
            <a:r>
              <a:rPr lang="en-GB" dirty="0"/>
              <a:t>: co-ordinating conjunctions and subordinating conjunctions. The conjunction ‘</a:t>
            </a:r>
            <a:r>
              <a:rPr lang="en-GB" b="1" dirty="0">
                <a:solidFill>
                  <a:srgbClr val="E9516C"/>
                </a:solidFill>
              </a:rPr>
              <a:t>and</a:t>
            </a:r>
            <a:r>
              <a:rPr lang="en-GB" dirty="0"/>
              <a:t>’ is used in a sentence to join or link words, phrases or clauses together. It is a co-ordinating conjunction that can make a compound sentence.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0C7AD7C5-5BA9-4BEF-ADBB-01DDC5B13BE8}"/>
              </a:ext>
            </a:extLst>
          </p:cNvPr>
          <p:cNvGrpSpPr/>
          <p:nvPr/>
        </p:nvGrpSpPr>
        <p:grpSpPr>
          <a:xfrm>
            <a:off x="620785" y="2634143"/>
            <a:ext cx="2491531" cy="3638421"/>
            <a:chOff x="620785" y="2634143"/>
            <a:chExt cx="2491531" cy="3638421"/>
          </a:xfrm>
        </p:grpSpPr>
        <p:sp>
          <p:nvSpPr>
            <p:cNvPr id="4" name="Rectangle: Rounded Corners 3">
              <a:extLst>
                <a:ext uri="{FF2B5EF4-FFF2-40B4-BE49-F238E27FC236}">
                  <a16:creationId xmlns:a16="http://schemas.microsoft.com/office/drawing/2014/main" id="{EC70411C-2D4A-4BE5-B377-9C3AC042CB01}"/>
                </a:ext>
              </a:extLst>
            </p:cNvPr>
            <p:cNvSpPr/>
            <p:nvPr/>
          </p:nvSpPr>
          <p:spPr>
            <a:xfrm>
              <a:off x="620785" y="2634143"/>
              <a:ext cx="2491531" cy="3638421"/>
            </a:xfrm>
            <a:prstGeom prst="roundRect">
              <a:avLst>
                <a:gd name="adj" fmla="val 6451"/>
              </a:avLst>
            </a:prstGeom>
            <a:solidFill>
              <a:schemeClr val="bg1"/>
            </a:solidFill>
            <a:ln w="38100">
              <a:solidFill>
                <a:srgbClr val="E9516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72000" rtlCol="0" anchor="b"/>
            <a:lstStyle/>
            <a:p>
              <a:pPr algn="ctr"/>
              <a:r>
                <a:rPr lang="en-GB" dirty="0" err="1">
                  <a:solidFill>
                    <a:sysClr val="windowText" lastClr="000000"/>
                  </a:solidFill>
                </a:rPr>
                <a:t>Romario</a:t>
              </a:r>
              <a:r>
                <a:rPr lang="en-GB" dirty="0">
                  <a:solidFill>
                    <a:sysClr val="windowText" lastClr="000000"/>
                  </a:solidFill>
                </a:rPr>
                <a:t> mowed the grass </a:t>
              </a:r>
              <a:r>
                <a:rPr lang="en-GB" b="1" dirty="0">
                  <a:solidFill>
                    <a:srgbClr val="E9516C"/>
                  </a:solidFill>
                </a:rPr>
                <a:t>and</a:t>
              </a:r>
              <a:r>
                <a:rPr lang="en-GB" dirty="0">
                  <a:solidFill>
                    <a:sysClr val="windowText" lastClr="000000"/>
                  </a:solidFill>
                </a:rPr>
                <a:t> his friends </a:t>
              </a:r>
            </a:p>
            <a:p>
              <a:pPr algn="ctr"/>
              <a:r>
                <a:rPr lang="en-GB" dirty="0">
                  <a:solidFill>
                    <a:sysClr val="windowText" lastClr="000000"/>
                  </a:solidFill>
                </a:rPr>
                <a:t>helped him.</a:t>
              </a:r>
              <a:endParaRPr lang="en-AU" dirty="0">
                <a:solidFill>
                  <a:sysClr val="windowText" lastClr="000000"/>
                </a:solidFill>
              </a:endParaRPr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5B0C7948-CC27-4828-B3E2-597F90F63FA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3606" y="3112032"/>
              <a:ext cx="1510144" cy="1685279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CCF31398-F168-449A-B8F6-AD677593334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91348" y="3926047"/>
              <a:ext cx="1075497" cy="1113446"/>
            </a:xfrm>
            <a:prstGeom prst="rect">
              <a:avLst/>
            </a:prstGeom>
          </p:spPr>
        </p:pic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0B5120B2-282B-4EFE-9B75-636B5D90DC30}"/>
              </a:ext>
            </a:extLst>
          </p:cNvPr>
          <p:cNvGrpSpPr/>
          <p:nvPr/>
        </p:nvGrpSpPr>
        <p:grpSpPr>
          <a:xfrm>
            <a:off x="3321469" y="2634143"/>
            <a:ext cx="2491531" cy="3638421"/>
            <a:chOff x="3321469" y="2634143"/>
            <a:chExt cx="2491531" cy="3638421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34081829-B42A-4529-89EB-1A54D06EB977}"/>
                </a:ext>
              </a:extLst>
            </p:cNvPr>
            <p:cNvSpPr/>
            <p:nvPr/>
          </p:nvSpPr>
          <p:spPr>
            <a:xfrm>
              <a:off x="3321469" y="2634143"/>
              <a:ext cx="2491531" cy="3638421"/>
            </a:xfrm>
            <a:prstGeom prst="roundRect">
              <a:avLst>
                <a:gd name="adj" fmla="val 6451"/>
              </a:avLst>
            </a:prstGeom>
            <a:solidFill>
              <a:schemeClr val="bg1"/>
            </a:solidFill>
            <a:ln w="38100">
              <a:solidFill>
                <a:srgbClr val="E9516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72000" rtlCol="0" anchor="b"/>
            <a:lstStyle/>
            <a:p>
              <a:pPr algn="ctr"/>
              <a:r>
                <a:rPr lang="en-GB" dirty="0">
                  <a:solidFill>
                    <a:sysClr val="windowText" lastClr="000000"/>
                  </a:solidFill>
                </a:rPr>
                <a:t>I like to play tennis </a:t>
              </a:r>
              <a:r>
                <a:rPr lang="en-GB" b="1" dirty="0">
                  <a:solidFill>
                    <a:srgbClr val="E9516C"/>
                  </a:solidFill>
                </a:rPr>
                <a:t>and</a:t>
              </a:r>
              <a:r>
                <a:rPr lang="en-GB" dirty="0">
                  <a:solidFill>
                    <a:sysClr val="windowText" lastClr="000000"/>
                  </a:solidFill>
                </a:rPr>
                <a:t> I love to walk my dog.</a:t>
              </a:r>
              <a:endParaRPr lang="en-AU" dirty="0">
                <a:solidFill>
                  <a:sysClr val="windowText" lastClr="000000"/>
                </a:solidFill>
              </a:endParaRPr>
            </a:p>
          </p:txBody>
        </p:sp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7341E261-B83E-467B-980B-F822EB8B627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40268" y="2850780"/>
              <a:ext cx="1696132" cy="2291671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1C9B33C8-D79B-47FA-B9A5-5712E9B7032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5142"/>
            <a:stretch/>
          </p:blipFill>
          <p:spPr>
            <a:xfrm>
              <a:off x="3346636" y="4039128"/>
              <a:ext cx="693631" cy="1246674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08570E87-C90B-41C7-926D-F645EEDB221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42451" y="4530338"/>
              <a:ext cx="198542" cy="196667"/>
            </a:xfrm>
            <a:prstGeom prst="rect">
              <a:avLst/>
            </a:prstGeom>
          </p:spPr>
        </p:pic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E90CDE13-9D14-458C-B453-E25CE3DE0537}"/>
              </a:ext>
            </a:extLst>
          </p:cNvPr>
          <p:cNvGrpSpPr/>
          <p:nvPr/>
        </p:nvGrpSpPr>
        <p:grpSpPr>
          <a:xfrm>
            <a:off x="6022153" y="2634143"/>
            <a:ext cx="2491531" cy="3638421"/>
            <a:chOff x="6022153" y="2634143"/>
            <a:chExt cx="2491531" cy="3638421"/>
          </a:xfrm>
        </p:grpSpPr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7421FBA8-3FDA-4537-AC69-CF0239A5DF00}"/>
                </a:ext>
              </a:extLst>
            </p:cNvPr>
            <p:cNvSpPr/>
            <p:nvPr/>
          </p:nvSpPr>
          <p:spPr>
            <a:xfrm>
              <a:off x="6022153" y="2634143"/>
              <a:ext cx="2491531" cy="3638421"/>
            </a:xfrm>
            <a:prstGeom prst="roundRect">
              <a:avLst>
                <a:gd name="adj" fmla="val 6451"/>
              </a:avLst>
            </a:prstGeom>
            <a:solidFill>
              <a:schemeClr val="bg1"/>
            </a:solidFill>
            <a:ln w="38100">
              <a:solidFill>
                <a:srgbClr val="E9516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Ins="108000" bIns="0" rtlCol="0" anchor="b"/>
            <a:lstStyle/>
            <a:p>
              <a:pPr algn="ctr"/>
              <a:r>
                <a:rPr lang="en-GB" dirty="0">
                  <a:solidFill>
                    <a:sysClr val="windowText" lastClr="000000"/>
                  </a:solidFill>
                </a:rPr>
                <a:t>Danni will be eating doughnuts </a:t>
              </a:r>
              <a:r>
                <a:rPr lang="en-GB" b="1" dirty="0">
                  <a:solidFill>
                    <a:srgbClr val="E9516C"/>
                  </a:solidFill>
                </a:rPr>
                <a:t>and</a:t>
              </a:r>
              <a:r>
                <a:rPr lang="en-GB" dirty="0">
                  <a:solidFill>
                    <a:sysClr val="windowText" lastClr="000000"/>
                  </a:solidFill>
                </a:rPr>
                <a:t> she will be drinking a milkshake.</a:t>
              </a:r>
              <a:endParaRPr lang="en-AU" dirty="0">
                <a:solidFill>
                  <a:sysClr val="windowText" lastClr="000000"/>
                </a:solidFill>
              </a:endParaRPr>
            </a:p>
          </p:txBody>
        </p:sp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B6AEA419-AAFF-4AB7-9BD2-02145ED08D5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86208" y="3173286"/>
              <a:ext cx="974897" cy="1731684"/>
            </a:xfrm>
            <a:prstGeom prst="rect">
              <a:avLst/>
            </a:prstGeom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26697EED-2BD3-4AAB-8D2F-012522F56692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75428" y="4272244"/>
              <a:ext cx="1048881" cy="66917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>
                <a:solidFill>
                  <a:srgbClr val="F08215"/>
                </a:solidFill>
                <a:latin typeface="+mn-lt"/>
              </a:rPr>
              <a:t>but</a:t>
            </a:r>
            <a:endParaRPr lang="en-GB" sz="3600" dirty="0">
              <a:solidFill>
                <a:srgbClr val="F08215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12938" y="1369272"/>
            <a:ext cx="7708591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/>
            <a:r>
              <a:rPr lang="en-GB" dirty="0"/>
              <a:t>There are two types of </a:t>
            </a:r>
            <a:r>
              <a:rPr lang="en-GB" b="1" dirty="0"/>
              <a:t>conjunction</a:t>
            </a:r>
            <a:r>
              <a:rPr lang="en-GB" dirty="0"/>
              <a:t>: co-ordinating conjunctions and subordinating conjunctions. The conjunction ‘</a:t>
            </a:r>
            <a:r>
              <a:rPr lang="en-GB" b="1" dirty="0">
                <a:solidFill>
                  <a:srgbClr val="F08215"/>
                </a:solidFill>
              </a:rPr>
              <a:t>but</a:t>
            </a:r>
            <a:r>
              <a:rPr lang="en-GB" dirty="0"/>
              <a:t>’ is used in a sentence to join or link words, phrases or clauses together. It is a co-ordinating conjunction that can make a compound sentence.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8232DB9A-8679-4193-9101-B937A69DC9BC}"/>
              </a:ext>
            </a:extLst>
          </p:cNvPr>
          <p:cNvGrpSpPr/>
          <p:nvPr/>
        </p:nvGrpSpPr>
        <p:grpSpPr>
          <a:xfrm>
            <a:off x="620785" y="2634143"/>
            <a:ext cx="2491531" cy="3638421"/>
            <a:chOff x="620785" y="2634143"/>
            <a:chExt cx="2491531" cy="3638421"/>
          </a:xfrm>
        </p:grpSpPr>
        <p:sp>
          <p:nvSpPr>
            <p:cNvPr id="4" name="Rectangle: Rounded Corners 3">
              <a:extLst>
                <a:ext uri="{FF2B5EF4-FFF2-40B4-BE49-F238E27FC236}">
                  <a16:creationId xmlns:a16="http://schemas.microsoft.com/office/drawing/2014/main" id="{EC70411C-2D4A-4BE5-B377-9C3AC042CB01}"/>
                </a:ext>
              </a:extLst>
            </p:cNvPr>
            <p:cNvSpPr/>
            <p:nvPr/>
          </p:nvSpPr>
          <p:spPr>
            <a:xfrm>
              <a:off x="620785" y="2634143"/>
              <a:ext cx="2491531" cy="3638421"/>
            </a:xfrm>
            <a:prstGeom prst="roundRect">
              <a:avLst>
                <a:gd name="adj" fmla="val 6451"/>
              </a:avLst>
            </a:prstGeom>
            <a:solidFill>
              <a:schemeClr val="bg1"/>
            </a:solidFill>
            <a:ln w="38100">
              <a:solidFill>
                <a:srgbClr val="F082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72000" rtlCol="0" anchor="b"/>
            <a:lstStyle/>
            <a:p>
              <a:pPr algn="ctr"/>
              <a:r>
                <a:rPr lang="en-GB" dirty="0">
                  <a:solidFill>
                    <a:sysClr val="windowText" lastClr="000000"/>
                  </a:solidFill>
                </a:rPr>
                <a:t>James needed to wear sun cream </a:t>
              </a:r>
              <a:r>
                <a:rPr lang="en-GB" b="1" dirty="0">
                  <a:solidFill>
                    <a:srgbClr val="F08215"/>
                  </a:solidFill>
                </a:rPr>
                <a:t>but</a:t>
              </a:r>
              <a:r>
                <a:rPr lang="en-GB" dirty="0">
                  <a:solidFill>
                    <a:sysClr val="windowText" lastClr="000000"/>
                  </a:solidFill>
                </a:rPr>
                <a:t> he had forgotten to pack it. </a:t>
              </a:r>
              <a:endParaRPr lang="en-AU" dirty="0">
                <a:solidFill>
                  <a:sysClr val="windowText" lastClr="000000"/>
                </a:solidFill>
              </a:endParaRPr>
            </a:p>
          </p:txBody>
        </p:sp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8161AC6D-0AD0-4DDD-8CD3-E6CA92AD294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91034" y="2835478"/>
              <a:ext cx="751031" cy="2093053"/>
            </a:xfrm>
            <a:prstGeom prst="rect">
              <a:avLst/>
            </a:prstGeom>
          </p:spPr>
        </p:pic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FDE113F2-1478-426E-A2E2-F4701441C7B3}"/>
              </a:ext>
            </a:extLst>
          </p:cNvPr>
          <p:cNvGrpSpPr/>
          <p:nvPr/>
        </p:nvGrpSpPr>
        <p:grpSpPr>
          <a:xfrm>
            <a:off x="3321469" y="2634143"/>
            <a:ext cx="2491531" cy="3638421"/>
            <a:chOff x="3321469" y="2634143"/>
            <a:chExt cx="2491531" cy="3638421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34081829-B42A-4529-89EB-1A54D06EB977}"/>
                </a:ext>
              </a:extLst>
            </p:cNvPr>
            <p:cNvSpPr/>
            <p:nvPr/>
          </p:nvSpPr>
          <p:spPr>
            <a:xfrm>
              <a:off x="3321469" y="2634143"/>
              <a:ext cx="2491531" cy="3638421"/>
            </a:xfrm>
            <a:prstGeom prst="roundRect">
              <a:avLst>
                <a:gd name="adj" fmla="val 6451"/>
              </a:avLst>
            </a:prstGeom>
            <a:solidFill>
              <a:schemeClr val="bg1"/>
            </a:solidFill>
            <a:ln w="38100">
              <a:solidFill>
                <a:srgbClr val="F082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72000" rtlCol="0" anchor="b"/>
            <a:lstStyle/>
            <a:p>
              <a:pPr algn="ctr"/>
              <a:r>
                <a:rPr lang="en-GB" dirty="0">
                  <a:solidFill>
                    <a:sysClr val="windowText" lastClr="000000"/>
                  </a:solidFill>
                </a:rPr>
                <a:t>She likes apples </a:t>
              </a:r>
              <a:r>
                <a:rPr lang="en-GB" b="1" dirty="0">
                  <a:solidFill>
                    <a:srgbClr val="F08215"/>
                  </a:solidFill>
                </a:rPr>
                <a:t>but</a:t>
              </a:r>
              <a:r>
                <a:rPr lang="en-GB" dirty="0">
                  <a:solidFill>
                    <a:sysClr val="windowText" lastClr="000000"/>
                  </a:solidFill>
                </a:rPr>
                <a:t> she doesn’t like pears.</a:t>
              </a:r>
              <a:endParaRPr lang="en-AU" dirty="0">
                <a:solidFill>
                  <a:sysClr val="windowText" lastClr="000000"/>
                </a:solidFill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1201A551-7AE5-4045-B2A5-6BE386581A4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939302">
              <a:off x="3494439" y="2936216"/>
              <a:ext cx="1174889" cy="1245912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DC1BCF35-85BD-475A-AF54-BBF2F7C915D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315773">
              <a:off x="4370179" y="3749775"/>
              <a:ext cx="1336822" cy="1631561"/>
            </a:xfrm>
            <a:prstGeom prst="rect">
              <a:avLst/>
            </a:prstGeom>
          </p:spPr>
        </p:pic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C52E6309-3B19-478A-9A80-C6A063FC7E93}"/>
              </a:ext>
            </a:extLst>
          </p:cNvPr>
          <p:cNvGrpSpPr/>
          <p:nvPr/>
        </p:nvGrpSpPr>
        <p:grpSpPr>
          <a:xfrm>
            <a:off x="6022153" y="2634143"/>
            <a:ext cx="2491531" cy="3638421"/>
            <a:chOff x="6022153" y="2634143"/>
            <a:chExt cx="2491531" cy="3638421"/>
          </a:xfrm>
        </p:grpSpPr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7421FBA8-3FDA-4537-AC69-CF0239A5DF00}"/>
                </a:ext>
              </a:extLst>
            </p:cNvPr>
            <p:cNvSpPr/>
            <p:nvPr/>
          </p:nvSpPr>
          <p:spPr>
            <a:xfrm>
              <a:off x="6022153" y="2634143"/>
              <a:ext cx="2491531" cy="3638421"/>
            </a:xfrm>
            <a:prstGeom prst="roundRect">
              <a:avLst>
                <a:gd name="adj" fmla="val 6451"/>
              </a:avLst>
            </a:prstGeom>
            <a:solidFill>
              <a:schemeClr val="bg1"/>
            </a:solidFill>
            <a:ln w="38100">
              <a:solidFill>
                <a:srgbClr val="F082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Ins="108000" bIns="0" rtlCol="0" anchor="b"/>
            <a:lstStyle/>
            <a:p>
              <a:pPr algn="ctr"/>
              <a:r>
                <a:rPr lang="en-GB" dirty="0">
                  <a:solidFill>
                    <a:sysClr val="windowText" lastClr="000000"/>
                  </a:solidFill>
                </a:rPr>
                <a:t>The tiger was hungry </a:t>
              </a:r>
              <a:r>
                <a:rPr lang="en-GB" b="1" dirty="0">
                  <a:solidFill>
                    <a:srgbClr val="F08215"/>
                  </a:solidFill>
                </a:rPr>
                <a:t>but</a:t>
              </a:r>
              <a:r>
                <a:rPr lang="en-GB" dirty="0">
                  <a:solidFill>
                    <a:sysClr val="windowText" lastClr="000000"/>
                  </a:solidFill>
                </a:rPr>
                <a:t> he was too tired to hunt. </a:t>
              </a:r>
              <a:endParaRPr lang="en-AU" dirty="0">
                <a:solidFill>
                  <a:sysClr val="windowText" lastClr="000000"/>
                </a:solidFill>
              </a:endParaRPr>
            </a:p>
          </p:txBody>
        </p:sp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3A530757-D51C-40E3-B02D-CCE0FEE7025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6390" r="-1"/>
            <a:stretch/>
          </p:blipFill>
          <p:spPr>
            <a:xfrm>
              <a:off x="6048463" y="3053593"/>
              <a:ext cx="2217144" cy="217165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72307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>
                <a:solidFill>
                  <a:srgbClr val="85BD33"/>
                </a:solidFill>
                <a:latin typeface="+mn-lt"/>
              </a:rPr>
              <a:t>or</a:t>
            </a:r>
            <a:endParaRPr lang="en-GB" sz="3600" dirty="0">
              <a:solidFill>
                <a:srgbClr val="85BD33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12938" y="1369272"/>
            <a:ext cx="7708591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/>
            <a:r>
              <a:rPr lang="en-GB" dirty="0"/>
              <a:t>There are two types of </a:t>
            </a:r>
            <a:r>
              <a:rPr lang="en-GB" b="1" dirty="0"/>
              <a:t>conjunction</a:t>
            </a:r>
            <a:r>
              <a:rPr lang="en-GB" dirty="0"/>
              <a:t>: co-ordinating conjunctions and subordinating conjunctions. The conjunction ‘</a:t>
            </a:r>
            <a:r>
              <a:rPr lang="en-GB" b="1" dirty="0">
                <a:solidFill>
                  <a:srgbClr val="85BD33"/>
                </a:solidFill>
              </a:rPr>
              <a:t>or</a:t>
            </a:r>
            <a:r>
              <a:rPr lang="en-GB" dirty="0"/>
              <a:t>’ is used in a sentence to join or link words, phrases or clauses together. It is a co-ordinating conjunction that can make a compound sentence.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CEE2C8C-0F2B-4E4A-9AE5-1124CF3D75FC}"/>
              </a:ext>
            </a:extLst>
          </p:cNvPr>
          <p:cNvGrpSpPr/>
          <p:nvPr/>
        </p:nvGrpSpPr>
        <p:grpSpPr>
          <a:xfrm>
            <a:off x="620785" y="2634143"/>
            <a:ext cx="2491531" cy="3638421"/>
            <a:chOff x="620785" y="2634143"/>
            <a:chExt cx="2491531" cy="3638421"/>
          </a:xfrm>
        </p:grpSpPr>
        <p:sp>
          <p:nvSpPr>
            <p:cNvPr id="4" name="Rectangle: Rounded Corners 3">
              <a:extLst>
                <a:ext uri="{FF2B5EF4-FFF2-40B4-BE49-F238E27FC236}">
                  <a16:creationId xmlns:a16="http://schemas.microsoft.com/office/drawing/2014/main" id="{EC70411C-2D4A-4BE5-B377-9C3AC042CB01}"/>
                </a:ext>
              </a:extLst>
            </p:cNvPr>
            <p:cNvSpPr/>
            <p:nvPr/>
          </p:nvSpPr>
          <p:spPr>
            <a:xfrm>
              <a:off x="620785" y="2634143"/>
              <a:ext cx="2491531" cy="3638421"/>
            </a:xfrm>
            <a:prstGeom prst="roundRect">
              <a:avLst>
                <a:gd name="adj" fmla="val 6451"/>
              </a:avLst>
            </a:prstGeom>
            <a:solidFill>
              <a:schemeClr val="bg1"/>
            </a:solidFill>
            <a:ln w="38100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108000" rtlCol="0" anchor="b"/>
            <a:lstStyle/>
            <a:p>
              <a:pPr algn="ctr"/>
              <a:r>
                <a:rPr lang="en-GB" dirty="0">
                  <a:solidFill>
                    <a:sysClr val="windowText" lastClr="000000"/>
                  </a:solidFill>
                </a:rPr>
                <a:t>Would you like a cheese </a:t>
              </a:r>
              <a:r>
                <a:rPr lang="en-GB" b="1" dirty="0">
                  <a:solidFill>
                    <a:srgbClr val="85BD33"/>
                  </a:solidFill>
                </a:rPr>
                <a:t>or</a:t>
              </a:r>
              <a:r>
                <a:rPr lang="en-GB" dirty="0">
                  <a:solidFill>
                    <a:sysClr val="windowText" lastClr="000000"/>
                  </a:solidFill>
                </a:rPr>
                <a:t> would you like a ham sandwich?</a:t>
              </a:r>
              <a:endParaRPr lang="en-AU" dirty="0">
                <a:solidFill>
                  <a:sysClr val="windowText" lastClr="000000"/>
                </a:solidFill>
              </a:endParaRPr>
            </a:p>
          </p:txBody>
        </p:sp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574E89CF-C667-401A-8550-C70125CDF3E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834496" y="2862400"/>
              <a:ext cx="1370322" cy="1036324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D303474C-C6E9-4884-ADA6-E53F6D12F94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30446">
              <a:off x="1465101" y="3986733"/>
              <a:ext cx="1479435" cy="1116511"/>
            </a:xfrm>
            <a:prstGeom prst="rect">
              <a:avLst/>
            </a:prstGeom>
          </p:spPr>
        </p:pic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8933C7F-D420-4D98-B8D2-8AAEAEB2F248}"/>
              </a:ext>
            </a:extLst>
          </p:cNvPr>
          <p:cNvGrpSpPr/>
          <p:nvPr/>
        </p:nvGrpSpPr>
        <p:grpSpPr>
          <a:xfrm>
            <a:off x="3321469" y="2634143"/>
            <a:ext cx="2491531" cy="3638421"/>
            <a:chOff x="3321469" y="2634143"/>
            <a:chExt cx="2491531" cy="3638421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34081829-B42A-4529-89EB-1A54D06EB977}"/>
                </a:ext>
              </a:extLst>
            </p:cNvPr>
            <p:cNvSpPr/>
            <p:nvPr/>
          </p:nvSpPr>
          <p:spPr>
            <a:xfrm>
              <a:off x="3321469" y="2634143"/>
              <a:ext cx="2491531" cy="3638421"/>
            </a:xfrm>
            <a:prstGeom prst="roundRect">
              <a:avLst>
                <a:gd name="adj" fmla="val 6451"/>
              </a:avLst>
            </a:prstGeom>
            <a:solidFill>
              <a:schemeClr val="bg1"/>
            </a:solidFill>
            <a:ln w="38100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108000" rtlCol="0" anchor="b"/>
            <a:lstStyle/>
            <a:p>
              <a:pPr algn="ctr"/>
              <a:r>
                <a:rPr lang="en-GB" dirty="0">
                  <a:solidFill>
                    <a:sysClr val="windowText" lastClr="000000"/>
                  </a:solidFill>
                </a:rPr>
                <a:t>Nikita would love a pet dog </a:t>
              </a:r>
              <a:r>
                <a:rPr lang="en-GB" b="1" dirty="0">
                  <a:solidFill>
                    <a:srgbClr val="85BD33"/>
                  </a:solidFill>
                </a:rPr>
                <a:t>or</a:t>
              </a:r>
              <a:r>
                <a:rPr lang="en-GB" dirty="0">
                  <a:solidFill>
                    <a:sysClr val="windowText" lastClr="000000"/>
                  </a:solidFill>
                </a:rPr>
                <a:t> she might like a pet cat.</a:t>
              </a:r>
              <a:endParaRPr lang="en-AU" dirty="0">
                <a:solidFill>
                  <a:sysClr val="windowText" lastClr="000000"/>
                </a:solidFill>
              </a:endParaRPr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CBCD8EE7-AA75-4481-8F3C-59425FB3B73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71849" y="3586101"/>
              <a:ext cx="1188601" cy="1605152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6120EC33-91F8-408D-ABA9-389B25935E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694"/>
            <a:stretch/>
          </p:blipFill>
          <p:spPr>
            <a:xfrm>
              <a:off x="3346636" y="2772224"/>
              <a:ext cx="1250380" cy="1681755"/>
            </a:xfrm>
            <a:prstGeom prst="rect">
              <a:avLst/>
            </a:prstGeom>
          </p:spPr>
        </p:pic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999FF639-801C-4CEA-A72E-DE1D6751D7CE}"/>
              </a:ext>
            </a:extLst>
          </p:cNvPr>
          <p:cNvGrpSpPr/>
          <p:nvPr/>
        </p:nvGrpSpPr>
        <p:grpSpPr>
          <a:xfrm>
            <a:off x="6022153" y="2634143"/>
            <a:ext cx="2491531" cy="3638421"/>
            <a:chOff x="6022153" y="2634143"/>
            <a:chExt cx="2491531" cy="3638421"/>
          </a:xfrm>
        </p:grpSpPr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7421FBA8-3FDA-4537-AC69-CF0239A5DF00}"/>
                </a:ext>
              </a:extLst>
            </p:cNvPr>
            <p:cNvSpPr/>
            <p:nvPr/>
          </p:nvSpPr>
          <p:spPr>
            <a:xfrm>
              <a:off x="6022153" y="2634143"/>
              <a:ext cx="2491531" cy="3638421"/>
            </a:xfrm>
            <a:prstGeom prst="roundRect">
              <a:avLst>
                <a:gd name="adj" fmla="val 6451"/>
              </a:avLst>
            </a:prstGeom>
            <a:solidFill>
              <a:schemeClr val="bg1"/>
            </a:solidFill>
            <a:ln w="38100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Ins="108000" bIns="108000" rtlCol="0" anchor="b"/>
            <a:lstStyle/>
            <a:p>
              <a:pPr algn="ctr"/>
              <a:r>
                <a:rPr lang="en-GB" dirty="0">
                  <a:solidFill>
                    <a:sysClr val="windowText" lastClr="000000"/>
                  </a:solidFill>
                </a:rPr>
                <a:t>Noah could win the skipping race </a:t>
              </a:r>
              <a:r>
                <a:rPr lang="en-GB" b="1" dirty="0">
                  <a:solidFill>
                    <a:srgbClr val="85BD33"/>
                  </a:solidFill>
                </a:rPr>
                <a:t>or</a:t>
              </a:r>
              <a:r>
                <a:rPr lang="en-GB" dirty="0">
                  <a:solidFill>
                    <a:sysClr val="windowText" lastClr="000000"/>
                  </a:solidFill>
                </a:rPr>
                <a:t> Barnaby might win. </a:t>
              </a:r>
              <a:endParaRPr lang="en-AU" dirty="0">
                <a:solidFill>
                  <a:sysClr val="windowText" lastClr="000000"/>
                </a:solidFill>
              </a:endParaRPr>
            </a:p>
          </p:txBody>
        </p:sp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CD3F7688-0F00-4B02-81BA-12576F7A93F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25180" y="2986480"/>
              <a:ext cx="1085476" cy="212660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78446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>
                <a:solidFill>
                  <a:srgbClr val="25B7BC"/>
                </a:solidFill>
                <a:latin typeface="+mn-lt"/>
              </a:rPr>
              <a:t>when</a:t>
            </a:r>
            <a:endParaRPr lang="en-GB" sz="3600" dirty="0">
              <a:solidFill>
                <a:srgbClr val="25B7BC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12938" y="1369272"/>
            <a:ext cx="7708591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/>
            <a:r>
              <a:rPr lang="en-GB" dirty="0"/>
              <a:t>There are two types of </a:t>
            </a:r>
            <a:r>
              <a:rPr lang="en-GB" b="1" dirty="0"/>
              <a:t>conjunction</a:t>
            </a:r>
            <a:r>
              <a:rPr lang="en-GB" dirty="0"/>
              <a:t>: co-ordinating conjunctions and subordinating conjunctions. The conjunction ‘</a:t>
            </a:r>
            <a:r>
              <a:rPr lang="en-GB" b="1" dirty="0">
                <a:solidFill>
                  <a:srgbClr val="25B7BC"/>
                </a:solidFill>
              </a:rPr>
              <a:t>when</a:t>
            </a:r>
            <a:r>
              <a:rPr lang="en-GB" dirty="0"/>
              <a:t>’ can be used in the middle or at the beginning of a sentence to join two phrases or clauses. It is a subordinating conjunction that can make a complex sentence.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0A76EEC0-93E4-49F2-A524-93C5F935D5E4}"/>
              </a:ext>
            </a:extLst>
          </p:cNvPr>
          <p:cNvGrpSpPr/>
          <p:nvPr/>
        </p:nvGrpSpPr>
        <p:grpSpPr>
          <a:xfrm>
            <a:off x="620785" y="2634143"/>
            <a:ext cx="2491531" cy="3638421"/>
            <a:chOff x="620785" y="2634143"/>
            <a:chExt cx="2491531" cy="3638421"/>
          </a:xfrm>
        </p:grpSpPr>
        <p:sp>
          <p:nvSpPr>
            <p:cNvPr id="4" name="Rectangle: Rounded Corners 3">
              <a:extLst>
                <a:ext uri="{FF2B5EF4-FFF2-40B4-BE49-F238E27FC236}">
                  <a16:creationId xmlns:a16="http://schemas.microsoft.com/office/drawing/2014/main" id="{EC70411C-2D4A-4BE5-B377-9C3AC042CB01}"/>
                </a:ext>
              </a:extLst>
            </p:cNvPr>
            <p:cNvSpPr/>
            <p:nvPr/>
          </p:nvSpPr>
          <p:spPr>
            <a:xfrm>
              <a:off x="620785" y="2634143"/>
              <a:ext cx="2491531" cy="3638421"/>
            </a:xfrm>
            <a:prstGeom prst="roundRect">
              <a:avLst>
                <a:gd name="adj" fmla="val 6451"/>
              </a:avLst>
            </a:prstGeom>
            <a:solidFill>
              <a:schemeClr val="bg1"/>
            </a:solidFill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36000" rtlCol="0" anchor="b"/>
            <a:lstStyle/>
            <a:p>
              <a:pPr algn="ctr"/>
              <a:r>
                <a:rPr lang="en-GB" dirty="0">
                  <a:solidFill>
                    <a:sysClr val="windowText" lastClr="000000"/>
                  </a:solidFill>
                </a:rPr>
                <a:t>You can have a sticker </a:t>
              </a:r>
              <a:r>
                <a:rPr lang="en-GB" b="1" dirty="0">
                  <a:solidFill>
                    <a:srgbClr val="25B7BC"/>
                  </a:solidFill>
                </a:rPr>
                <a:t>when</a:t>
              </a:r>
              <a:r>
                <a:rPr lang="en-GB" dirty="0">
                  <a:solidFill>
                    <a:sysClr val="windowText" lastClr="000000"/>
                  </a:solidFill>
                </a:rPr>
                <a:t> you have tried your best. </a:t>
              </a:r>
              <a:endParaRPr lang="en-AU" dirty="0">
                <a:solidFill>
                  <a:sysClr val="windowText" lastClr="000000"/>
                </a:solidFill>
              </a:endParaRPr>
            </a:p>
          </p:txBody>
        </p:sp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DDF0143F-AF10-4F94-B268-2F6138D4675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10735">
              <a:off x="1006917" y="3153502"/>
              <a:ext cx="1719263" cy="1652339"/>
            </a:xfrm>
            <a:prstGeom prst="rect">
              <a:avLst/>
            </a:prstGeom>
          </p:spPr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A38A10AD-0A10-4450-B98D-C8EEAC6A248B}"/>
              </a:ext>
            </a:extLst>
          </p:cNvPr>
          <p:cNvGrpSpPr/>
          <p:nvPr/>
        </p:nvGrpSpPr>
        <p:grpSpPr>
          <a:xfrm>
            <a:off x="3321469" y="2634143"/>
            <a:ext cx="2491531" cy="3638421"/>
            <a:chOff x="3321469" y="2634143"/>
            <a:chExt cx="2491531" cy="3638421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34081829-B42A-4529-89EB-1A54D06EB977}"/>
                </a:ext>
              </a:extLst>
            </p:cNvPr>
            <p:cNvSpPr/>
            <p:nvPr/>
          </p:nvSpPr>
          <p:spPr>
            <a:xfrm>
              <a:off x="3321469" y="2634143"/>
              <a:ext cx="2491531" cy="3638421"/>
            </a:xfrm>
            <a:prstGeom prst="roundRect">
              <a:avLst>
                <a:gd name="adj" fmla="val 6451"/>
              </a:avLst>
            </a:prstGeom>
            <a:solidFill>
              <a:schemeClr val="bg1"/>
            </a:solidFill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36000" rtlCol="0" anchor="b"/>
            <a:lstStyle/>
            <a:p>
              <a:pPr algn="ctr"/>
              <a:r>
                <a:rPr lang="en-GB" dirty="0">
                  <a:solidFill>
                    <a:sysClr val="windowText" lastClr="000000"/>
                  </a:solidFill>
                </a:rPr>
                <a:t>Cheng was happy </a:t>
              </a:r>
              <a:r>
                <a:rPr lang="en-GB" b="1" dirty="0">
                  <a:solidFill>
                    <a:srgbClr val="25B7BC"/>
                  </a:solidFill>
                </a:rPr>
                <a:t>when</a:t>
              </a:r>
              <a:r>
                <a:rPr lang="en-GB" dirty="0">
                  <a:solidFill>
                    <a:sysClr val="windowText" lastClr="000000"/>
                  </a:solidFill>
                </a:rPr>
                <a:t> his family surprised him.</a:t>
              </a:r>
              <a:endParaRPr lang="en-AU" dirty="0">
                <a:solidFill>
                  <a:sysClr val="windowText" lastClr="000000"/>
                </a:solidFill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42A3D2A8-8BAB-4C3A-A16C-FCCDDAFE023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09215" y="2768368"/>
              <a:ext cx="1392004" cy="2608975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EC819CDC-95CC-4AF8-B870-98685518A055}"/>
              </a:ext>
            </a:extLst>
          </p:cNvPr>
          <p:cNvGrpSpPr/>
          <p:nvPr/>
        </p:nvGrpSpPr>
        <p:grpSpPr>
          <a:xfrm>
            <a:off x="6022153" y="2634143"/>
            <a:ext cx="2491531" cy="3638421"/>
            <a:chOff x="6022153" y="2634143"/>
            <a:chExt cx="2491531" cy="3638421"/>
          </a:xfrm>
        </p:grpSpPr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7421FBA8-3FDA-4537-AC69-CF0239A5DF00}"/>
                </a:ext>
              </a:extLst>
            </p:cNvPr>
            <p:cNvSpPr/>
            <p:nvPr/>
          </p:nvSpPr>
          <p:spPr>
            <a:xfrm>
              <a:off x="6022153" y="2634143"/>
              <a:ext cx="2491531" cy="3638421"/>
            </a:xfrm>
            <a:prstGeom prst="roundRect">
              <a:avLst>
                <a:gd name="adj" fmla="val 6451"/>
              </a:avLst>
            </a:prstGeom>
            <a:solidFill>
              <a:schemeClr val="bg1"/>
            </a:solidFill>
            <a:ln w="38100">
              <a:solidFill>
                <a:srgbClr val="25B7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Ins="108000" bIns="36000" rtlCol="0" anchor="b"/>
            <a:lstStyle/>
            <a:p>
              <a:pPr algn="ctr"/>
              <a:r>
                <a:rPr lang="en-GB" b="1" dirty="0">
                  <a:solidFill>
                    <a:srgbClr val="25B7BC"/>
                  </a:solidFill>
                </a:rPr>
                <a:t>When</a:t>
              </a:r>
              <a:r>
                <a:rPr lang="en-GB" dirty="0">
                  <a:solidFill>
                    <a:sysClr val="windowText" lastClr="000000"/>
                  </a:solidFill>
                </a:rPr>
                <a:t> I’ve finished my vegetables, </a:t>
              </a:r>
              <a:br>
                <a:rPr lang="en-GB" dirty="0">
                  <a:solidFill>
                    <a:sysClr val="windowText" lastClr="000000"/>
                  </a:solidFill>
                </a:rPr>
              </a:br>
              <a:r>
                <a:rPr lang="en-GB" dirty="0">
                  <a:solidFill>
                    <a:sysClr val="windowText" lastClr="000000"/>
                  </a:solidFill>
                </a:rPr>
                <a:t>please can I have </a:t>
              </a:r>
              <a:br>
                <a:rPr lang="en-GB" dirty="0">
                  <a:solidFill>
                    <a:sysClr val="windowText" lastClr="000000"/>
                  </a:solidFill>
                </a:rPr>
              </a:br>
              <a:r>
                <a:rPr lang="en-GB" dirty="0">
                  <a:solidFill>
                    <a:sysClr val="windowText" lastClr="000000"/>
                  </a:solidFill>
                </a:rPr>
                <a:t>a pudding?</a:t>
              </a:r>
              <a:endParaRPr lang="en-AU" dirty="0">
                <a:solidFill>
                  <a:sysClr val="windowText" lastClr="000000"/>
                </a:solidFill>
              </a:endParaRPr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FD3689B1-792A-48B7-A683-9415DADCD77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19962" y="3505992"/>
              <a:ext cx="1895912" cy="94736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7757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>
                <a:solidFill>
                  <a:srgbClr val="0076B0"/>
                </a:solidFill>
                <a:latin typeface="+mn-lt"/>
              </a:rPr>
              <a:t>that</a:t>
            </a:r>
            <a:endParaRPr lang="en-GB" sz="3600" dirty="0">
              <a:solidFill>
                <a:srgbClr val="0076B0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12938" y="1369272"/>
            <a:ext cx="7708591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/>
            <a:r>
              <a:rPr lang="en-GB" dirty="0"/>
              <a:t>There are two types of </a:t>
            </a:r>
            <a:r>
              <a:rPr lang="en-GB" b="1" dirty="0"/>
              <a:t>conjunction</a:t>
            </a:r>
            <a:r>
              <a:rPr lang="en-GB" dirty="0"/>
              <a:t>: co-ordinating conjunctions and subordinating conjunctions. The conjunction ‘</a:t>
            </a:r>
            <a:r>
              <a:rPr lang="en-GB" b="1" dirty="0">
                <a:solidFill>
                  <a:srgbClr val="0076B0"/>
                </a:solidFill>
              </a:rPr>
              <a:t>that</a:t>
            </a:r>
            <a:r>
              <a:rPr lang="en-GB" dirty="0"/>
              <a:t>’ can be used in the middle or at the beginning of a sentence to join two phrases or clauses. It is a subordinating conjunction that can make a complex sentence.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0FA049FE-6890-4F30-BB8C-1C0DE8E0BFCB}"/>
              </a:ext>
            </a:extLst>
          </p:cNvPr>
          <p:cNvGrpSpPr/>
          <p:nvPr/>
        </p:nvGrpSpPr>
        <p:grpSpPr>
          <a:xfrm>
            <a:off x="620785" y="2634143"/>
            <a:ext cx="2491531" cy="3638421"/>
            <a:chOff x="620785" y="2634143"/>
            <a:chExt cx="2491531" cy="3638421"/>
          </a:xfrm>
        </p:grpSpPr>
        <p:sp>
          <p:nvSpPr>
            <p:cNvPr id="4" name="Rectangle: Rounded Corners 3">
              <a:extLst>
                <a:ext uri="{FF2B5EF4-FFF2-40B4-BE49-F238E27FC236}">
                  <a16:creationId xmlns:a16="http://schemas.microsoft.com/office/drawing/2014/main" id="{EC70411C-2D4A-4BE5-B377-9C3AC042CB01}"/>
                </a:ext>
              </a:extLst>
            </p:cNvPr>
            <p:cNvSpPr/>
            <p:nvPr/>
          </p:nvSpPr>
          <p:spPr>
            <a:xfrm>
              <a:off x="620785" y="2634143"/>
              <a:ext cx="2491531" cy="3638421"/>
            </a:xfrm>
            <a:prstGeom prst="roundRect">
              <a:avLst>
                <a:gd name="adj" fmla="val 6451"/>
              </a:avLst>
            </a:prstGeom>
            <a:solidFill>
              <a:schemeClr val="bg1"/>
            </a:solidFill>
            <a:ln w="38100">
              <a:solidFill>
                <a:srgbClr val="0076B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108000" rtlCol="0" anchor="b"/>
            <a:lstStyle/>
            <a:p>
              <a:pPr algn="ctr"/>
              <a:r>
                <a:rPr lang="en-GB" dirty="0">
                  <a:solidFill>
                    <a:sysClr val="windowText" lastClr="000000"/>
                  </a:solidFill>
                </a:rPr>
                <a:t>Thomas knows a great game </a:t>
              </a:r>
              <a:r>
                <a:rPr lang="en-GB" b="1" dirty="0">
                  <a:solidFill>
                    <a:srgbClr val="0076B0"/>
                  </a:solidFill>
                </a:rPr>
                <a:t>that</a:t>
              </a:r>
              <a:r>
                <a:rPr lang="en-GB" dirty="0">
                  <a:solidFill>
                    <a:sysClr val="windowText" lastClr="000000"/>
                  </a:solidFill>
                </a:rPr>
                <a:t> he is sure you will like. </a:t>
              </a:r>
              <a:endParaRPr lang="en-AU" dirty="0">
                <a:solidFill>
                  <a:sysClr val="windowText" lastClr="000000"/>
                </a:solidFill>
              </a:endParaRPr>
            </a:p>
          </p:txBody>
        </p:sp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1D4ECB89-B4C3-4B1D-AC45-BF24C2AC973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2180" y="2795389"/>
              <a:ext cx="1561783" cy="2414979"/>
            </a:xfrm>
            <a:prstGeom prst="rect">
              <a:avLst/>
            </a:prstGeom>
          </p:spPr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EF5A98C-EA0C-4295-8D20-856021EAAB3C}"/>
              </a:ext>
            </a:extLst>
          </p:cNvPr>
          <p:cNvGrpSpPr/>
          <p:nvPr/>
        </p:nvGrpSpPr>
        <p:grpSpPr>
          <a:xfrm>
            <a:off x="3321469" y="2634143"/>
            <a:ext cx="2491531" cy="3638421"/>
            <a:chOff x="3321469" y="2634143"/>
            <a:chExt cx="2491531" cy="3638421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34081829-B42A-4529-89EB-1A54D06EB977}"/>
                </a:ext>
              </a:extLst>
            </p:cNvPr>
            <p:cNvSpPr/>
            <p:nvPr/>
          </p:nvSpPr>
          <p:spPr>
            <a:xfrm>
              <a:off x="3321469" y="2634143"/>
              <a:ext cx="2491531" cy="3638421"/>
            </a:xfrm>
            <a:prstGeom prst="roundRect">
              <a:avLst>
                <a:gd name="adj" fmla="val 6451"/>
              </a:avLst>
            </a:prstGeom>
            <a:solidFill>
              <a:schemeClr val="bg1"/>
            </a:solidFill>
            <a:ln w="38100">
              <a:solidFill>
                <a:srgbClr val="0076B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108000" rtlCol="0" anchor="b"/>
            <a:lstStyle/>
            <a:p>
              <a:pPr algn="ctr"/>
              <a:r>
                <a:rPr lang="en-GB" dirty="0">
                  <a:solidFill>
                    <a:sysClr val="windowText" lastClr="000000"/>
                  </a:solidFill>
                </a:rPr>
                <a:t>George bought a new stationery pack </a:t>
              </a:r>
              <a:r>
                <a:rPr lang="en-GB" b="1" dirty="0">
                  <a:solidFill>
                    <a:srgbClr val="0076B0"/>
                  </a:solidFill>
                </a:rPr>
                <a:t>that</a:t>
              </a:r>
              <a:r>
                <a:rPr lang="en-GB" dirty="0">
                  <a:solidFill>
                    <a:sysClr val="windowText" lastClr="000000"/>
                  </a:solidFill>
                </a:rPr>
                <a:t> would be very useful </a:t>
              </a:r>
            </a:p>
            <a:p>
              <a:pPr algn="ctr"/>
              <a:r>
                <a:rPr lang="en-GB" dirty="0">
                  <a:solidFill>
                    <a:sysClr val="windowText" lastClr="000000"/>
                  </a:solidFill>
                </a:rPr>
                <a:t>at school. </a:t>
              </a:r>
              <a:endParaRPr lang="en-AU" dirty="0">
                <a:solidFill>
                  <a:sysClr val="windowText" lastClr="000000"/>
                </a:solidFill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803E1E54-0BDD-4B10-AF72-F8DF8EF1554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374431">
              <a:off x="3915294" y="2769155"/>
              <a:ext cx="1303876" cy="2076275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4A21EE88-2F96-4B7F-83FB-5C3D7E8CA4E9}"/>
              </a:ext>
            </a:extLst>
          </p:cNvPr>
          <p:cNvGrpSpPr/>
          <p:nvPr/>
        </p:nvGrpSpPr>
        <p:grpSpPr>
          <a:xfrm>
            <a:off x="6022153" y="2634143"/>
            <a:ext cx="2491531" cy="3638421"/>
            <a:chOff x="6022153" y="2634143"/>
            <a:chExt cx="2491531" cy="3638421"/>
          </a:xfrm>
        </p:grpSpPr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7421FBA8-3FDA-4537-AC69-CF0239A5DF00}"/>
                </a:ext>
              </a:extLst>
            </p:cNvPr>
            <p:cNvSpPr/>
            <p:nvPr/>
          </p:nvSpPr>
          <p:spPr>
            <a:xfrm>
              <a:off x="6022153" y="2634143"/>
              <a:ext cx="2491531" cy="3638421"/>
            </a:xfrm>
            <a:prstGeom prst="roundRect">
              <a:avLst>
                <a:gd name="adj" fmla="val 6451"/>
              </a:avLst>
            </a:prstGeom>
            <a:solidFill>
              <a:schemeClr val="bg1"/>
            </a:solidFill>
            <a:ln w="38100">
              <a:solidFill>
                <a:srgbClr val="0076B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Ins="108000" bIns="108000" rtlCol="0" anchor="b"/>
            <a:lstStyle/>
            <a:p>
              <a:pPr algn="ctr"/>
              <a:r>
                <a:rPr lang="en-GB" dirty="0">
                  <a:solidFill>
                    <a:sysClr val="windowText" lastClr="000000"/>
                  </a:solidFill>
                </a:rPr>
                <a:t>I stayed in a </a:t>
              </a:r>
              <a:br>
                <a:rPr lang="en-GB" dirty="0">
                  <a:solidFill>
                    <a:sysClr val="windowText" lastClr="000000"/>
                  </a:solidFill>
                </a:rPr>
              </a:br>
              <a:r>
                <a:rPr lang="en-GB" dirty="0">
                  <a:solidFill>
                    <a:sysClr val="windowText" lastClr="000000"/>
                  </a:solidFill>
                </a:rPr>
                <a:t>great hotel </a:t>
              </a:r>
              <a:r>
                <a:rPr lang="en-GB" b="1" dirty="0">
                  <a:solidFill>
                    <a:srgbClr val="0076B0"/>
                  </a:solidFill>
                </a:rPr>
                <a:t>that</a:t>
              </a:r>
              <a:r>
                <a:rPr lang="en-GB" dirty="0">
                  <a:solidFill>
                    <a:sysClr val="windowText" lastClr="000000"/>
                  </a:solidFill>
                </a:rPr>
                <a:t> </a:t>
              </a:r>
              <a:br>
                <a:rPr lang="en-GB" dirty="0">
                  <a:solidFill>
                    <a:sysClr val="windowText" lastClr="000000"/>
                  </a:solidFill>
                </a:rPr>
              </a:br>
              <a:r>
                <a:rPr lang="en-GB" dirty="0">
                  <a:solidFill>
                    <a:sysClr val="windowText" lastClr="000000"/>
                  </a:solidFill>
                </a:rPr>
                <a:t>had a fabulous swimming pool.</a:t>
              </a:r>
              <a:endParaRPr lang="en-AU" dirty="0">
                <a:solidFill>
                  <a:sysClr val="windowText" lastClr="000000"/>
                </a:solidFill>
              </a:endParaRPr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67B586FD-684D-4281-A7BD-1E4E29D4E60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06995" y="2743465"/>
              <a:ext cx="1521846" cy="227279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19299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>
                <a:solidFill>
                  <a:srgbClr val="CC4794"/>
                </a:solidFill>
                <a:latin typeface="+mn-lt"/>
              </a:rPr>
              <a:t>if</a:t>
            </a:r>
            <a:endParaRPr lang="en-GB" sz="3600" dirty="0">
              <a:solidFill>
                <a:srgbClr val="CC4794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12938" y="1369272"/>
            <a:ext cx="7708591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/>
            <a:r>
              <a:rPr lang="en-GB" dirty="0"/>
              <a:t>There are two types of </a:t>
            </a:r>
            <a:r>
              <a:rPr lang="en-GB" b="1" dirty="0"/>
              <a:t>conjunction</a:t>
            </a:r>
            <a:r>
              <a:rPr lang="en-GB" dirty="0"/>
              <a:t>: co-ordinating conjunctions and subordinating conjunctions. The conjunction ‘</a:t>
            </a:r>
            <a:r>
              <a:rPr lang="en-GB" b="1" dirty="0">
                <a:solidFill>
                  <a:srgbClr val="CC4794"/>
                </a:solidFill>
              </a:rPr>
              <a:t>if</a:t>
            </a:r>
            <a:r>
              <a:rPr lang="en-GB" dirty="0"/>
              <a:t>’ can be used in the middle or at the beginning of a sentence to join two phrases or clauses. It is a subordinating conjunction that can make a complex sentence.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D4DCB6EE-3A03-407A-AB31-7A3AC553AD6A}"/>
              </a:ext>
            </a:extLst>
          </p:cNvPr>
          <p:cNvGrpSpPr/>
          <p:nvPr/>
        </p:nvGrpSpPr>
        <p:grpSpPr>
          <a:xfrm>
            <a:off x="620785" y="2634143"/>
            <a:ext cx="2491531" cy="3638421"/>
            <a:chOff x="620785" y="2634143"/>
            <a:chExt cx="2491531" cy="3638421"/>
          </a:xfrm>
        </p:grpSpPr>
        <p:sp>
          <p:nvSpPr>
            <p:cNvPr id="4" name="Rectangle: Rounded Corners 3">
              <a:extLst>
                <a:ext uri="{FF2B5EF4-FFF2-40B4-BE49-F238E27FC236}">
                  <a16:creationId xmlns:a16="http://schemas.microsoft.com/office/drawing/2014/main" id="{EC70411C-2D4A-4BE5-B377-9C3AC042CB01}"/>
                </a:ext>
              </a:extLst>
            </p:cNvPr>
            <p:cNvSpPr/>
            <p:nvPr/>
          </p:nvSpPr>
          <p:spPr>
            <a:xfrm>
              <a:off x="620785" y="2634143"/>
              <a:ext cx="2491531" cy="3638421"/>
            </a:xfrm>
            <a:prstGeom prst="roundRect">
              <a:avLst>
                <a:gd name="adj" fmla="val 6451"/>
              </a:avLst>
            </a:prstGeom>
            <a:solidFill>
              <a:schemeClr val="bg1"/>
            </a:solidFill>
            <a:ln w="38100">
              <a:solidFill>
                <a:srgbClr val="CC479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72000" rtlCol="0" anchor="b"/>
            <a:lstStyle/>
            <a:p>
              <a:pPr algn="ctr"/>
              <a:r>
                <a:rPr lang="en-GB" dirty="0">
                  <a:solidFill>
                    <a:sysClr val="windowText" lastClr="000000"/>
                  </a:solidFill>
                </a:rPr>
                <a:t>Put your hand up </a:t>
              </a:r>
              <a:br>
                <a:rPr lang="en-GB" dirty="0">
                  <a:solidFill>
                    <a:sysClr val="windowText" lastClr="000000"/>
                  </a:solidFill>
                </a:rPr>
              </a:br>
              <a:r>
                <a:rPr lang="en-GB" b="1" dirty="0">
                  <a:solidFill>
                    <a:srgbClr val="CC4794"/>
                  </a:solidFill>
                </a:rPr>
                <a:t>if</a:t>
              </a:r>
              <a:r>
                <a:rPr lang="en-GB" dirty="0">
                  <a:solidFill>
                    <a:sysClr val="windowText" lastClr="000000"/>
                  </a:solidFill>
                </a:rPr>
                <a:t> you need me to help you. </a:t>
              </a:r>
              <a:endParaRPr lang="en-AU" dirty="0">
                <a:solidFill>
                  <a:sysClr val="windowText" lastClr="000000"/>
                </a:solidFill>
              </a:endParaRPr>
            </a:p>
          </p:txBody>
        </p:sp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6E4147A3-9FEF-4191-9F33-A7B734F9B0F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3137" y="2787797"/>
              <a:ext cx="1622008" cy="2461468"/>
            </a:xfrm>
            <a:prstGeom prst="rect">
              <a:avLst/>
            </a:prstGeom>
          </p:spPr>
        </p:pic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1345E7D5-9DCA-4806-83EA-7BA12BB0EC5F}"/>
              </a:ext>
            </a:extLst>
          </p:cNvPr>
          <p:cNvGrpSpPr/>
          <p:nvPr/>
        </p:nvGrpSpPr>
        <p:grpSpPr>
          <a:xfrm>
            <a:off x="3321469" y="2634143"/>
            <a:ext cx="2491531" cy="3638421"/>
            <a:chOff x="3321469" y="2634143"/>
            <a:chExt cx="2491531" cy="3638421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34081829-B42A-4529-89EB-1A54D06EB977}"/>
                </a:ext>
              </a:extLst>
            </p:cNvPr>
            <p:cNvSpPr/>
            <p:nvPr/>
          </p:nvSpPr>
          <p:spPr>
            <a:xfrm>
              <a:off x="3321469" y="2634143"/>
              <a:ext cx="2491531" cy="3638421"/>
            </a:xfrm>
            <a:prstGeom prst="roundRect">
              <a:avLst>
                <a:gd name="adj" fmla="val 6451"/>
              </a:avLst>
            </a:prstGeom>
            <a:solidFill>
              <a:schemeClr val="bg1"/>
            </a:solidFill>
            <a:ln w="38100">
              <a:solidFill>
                <a:srgbClr val="CC479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72000" rtlCol="0" anchor="b"/>
            <a:lstStyle/>
            <a:p>
              <a:pPr algn="ctr"/>
              <a:r>
                <a:rPr lang="en-GB" dirty="0">
                  <a:solidFill>
                    <a:sysClr val="windowText" lastClr="000000"/>
                  </a:solidFill>
                </a:rPr>
                <a:t>The boy was allowed to have a pudding </a:t>
              </a:r>
              <a:r>
                <a:rPr lang="en-GB" b="1" dirty="0">
                  <a:solidFill>
                    <a:srgbClr val="CC4794"/>
                  </a:solidFill>
                </a:rPr>
                <a:t>if</a:t>
              </a:r>
              <a:r>
                <a:rPr lang="en-GB" dirty="0">
                  <a:solidFill>
                    <a:sysClr val="windowText" lastClr="000000"/>
                  </a:solidFill>
                </a:rPr>
                <a:t> he ate all his sprouts.</a:t>
              </a:r>
              <a:endParaRPr lang="en-AU" dirty="0">
                <a:solidFill>
                  <a:sysClr val="windowText" lastClr="000000"/>
                </a:solidFill>
              </a:endParaRPr>
            </a:p>
          </p:txBody>
        </p: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B221154B-7C84-4BBD-99E2-631B91868A05}"/>
                </a:ext>
              </a:extLst>
            </p:cNvPr>
            <p:cNvGrpSpPr/>
            <p:nvPr/>
          </p:nvGrpSpPr>
          <p:grpSpPr>
            <a:xfrm>
              <a:off x="3471513" y="2863297"/>
              <a:ext cx="2208218" cy="2164907"/>
              <a:chOff x="3463124" y="2787797"/>
              <a:chExt cx="2208218" cy="2164907"/>
            </a:xfrm>
          </p:grpSpPr>
          <p:pic>
            <p:nvPicPr>
              <p:cNvPr id="13" name="Picture 12">
                <a:extLst>
                  <a:ext uri="{FF2B5EF4-FFF2-40B4-BE49-F238E27FC236}">
                    <a16:creationId xmlns:a16="http://schemas.microsoft.com/office/drawing/2014/main" id="{5865FD2C-D99A-4BDC-B59F-8E5262D960E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463124" y="2787797"/>
                <a:ext cx="2208218" cy="2164907"/>
              </a:xfrm>
              <a:prstGeom prst="rect">
                <a:avLst/>
              </a:prstGeom>
            </p:spPr>
          </p:pic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8EB83ADB-DB2D-49BE-8C5D-038B8B6C8920}"/>
                  </a:ext>
                </a:extLst>
              </p:cNvPr>
              <p:cNvSpPr/>
              <p:nvPr/>
            </p:nvSpPr>
            <p:spPr>
              <a:xfrm>
                <a:off x="3548543" y="4413848"/>
                <a:ext cx="2021747" cy="450530"/>
              </a:xfrm>
              <a:prstGeom prst="rect">
                <a:avLst/>
              </a:prstGeom>
              <a:solidFill>
                <a:srgbClr val="C28B5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 dirty="0"/>
              </a:p>
            </p:txBody>
          </p:sp>
          <p:pic>
            <p:nvPicPr>
              <p:cNvPr id="11" name="Picture 10">
                <a:extLst>
                  <a:ext uri="{FF2B5EF4-FFF2-40B4-BE49-F238E27FC236}">
                    <a16:creationId xmlns:a16="http://schemas.microsoft.com/office/drawing/2014/main" id="{B3C98F6B-C64B-44A9-93D4-BE056A4A7FF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780548" y="4188583"/>
                <a:ext cx="1582903" cy="450530"/>
              </a:xfrm>
              <a:prstGeom prst="rect">
                <a:avLst/>
              </a:prstGeom>
            </p:spPr>
          </p:pic>
        </p:grp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81DA56BE-CC46-48BB-B696-19F9384D3333}"/>
              </a:ext>
            </a:extLst>
          </p:cNvPr>
          <p:cNvGrpSpPr/>
          <p:nvPr/>
        </p:nvGrpSpPr>
        <p:grpSpPr>
          <a:xfrm>
            <a:off x="6022153" y="2634143"/>
            <a:ext cx="2491531" cy="3638421"/>
            <a:chOff x="6022153" y="2634143"/>
            <a:chExt cx="2491531" cy="3638421"/>
          </a:xfrm>
        </p:grpSpPr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7421FBA8-3FDA-4537-AC69-CF0239A5DF00}"/>
                </a:ext>
              </a:extLst>
            </p:cNvPr>
            <p:cNvSpPr/>
            <p:nvPr/>
          </p:nvSpPr>
          <p:spPr>
            <a:xfrm>
              <a:off x="6022153" y="2634143"/>
              <a:ext cx="2491531" cy="3638421"/>
            </a:xfrm>
            <a:prstGeom prst="roundRect">
              <a:avLst>
                <a:gd name="adj" fmla="val 6451"/>
              </a:avLst>
            </a:prstGeom>
            <a:solidFill>
              <a:schemeClr val="bg1"/>
            </a:solidFill>
            <a:ln w="38100">
              <a:solidFill>
                <a:srgbClr val="CC479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Ins="108000" bIns="0" rtlCol="0" anchor="b"/>
            <a:lstStyle/>
            <a:p>
              <a:pPr algn="ctr"/>
              <a:r>
                <a:rPr lang="en-GB" b="1" dirty="0">
                  <a:solidFill>
                    <a:srgbClr val="CC4794"/>
                  </a:solidFill>
                </a:rPr>
                <a:t>If</a:t>
              </a:r>
              <a:r>
                <a:rPr lang="en-GB" dirty="0">
                  <a:solidFill>
                    <a:sysClr val="windowText" lastClr="000000"/>
                  </a:solidFill>
                </a:rPr>
                <a:t> you set off to school now, you will arrive on time. </a:t>
              </a:r>
              <a:endParaRPr lang="en-AU" dirty="0">
                <a:solidFill>
                  <a:sysClr val="windowText" lastClr="000000"/>
                </a:solidFill>
              </a:endParaRPr>
            </a:p>
          </p:txBody>
        </p:sp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A906875F-81B0-47BF-B002-699DCC5930E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7131"/>
            <a:stretch/>
          </p:blipFill>
          <p:spPr>
            <a:xfrm>
              <a:off x="6273437" y="3237543"/>
              <a:ext cx="2224612" cy="1124732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1E827A8F-3D2B-47A0-BA1E-E3327870245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30424" y="4452115"/>
              <a:ext cx="580769" cy="89351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90484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>
                <a:solidFill>
                  <a:srgbClr val="009640"/>
                </a:solidFill>
                <a:latin typeface="+mn-lt"/>
              </a:rPr>
              <a:t>because</a:t>
            </a:r>
            <a:endParaRPr lang="en-GB" sz="3600" dirty="0">
              <a:solidFill>
                <a:srgbClr val="009640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12938" y="1369272"/>
            <a:ext cx="7708591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/>
            <a:r>
              <a:rPr lang="en-GB" dirty="0"/>
              <a:t>There are two types of </a:t>
            </a:r>
            <a:r>
              <a:rPr lang="en-GB" b="1" dirty="0"/>
              <a:t>conjunction</a:t>
            </a:r>
            <a:r>
              <a:rPr lang="en-GB" dirty="0"/>
              <a:t>: co-ordinating conjunctions and subordinating conjunctions. The conjunction ‘</a:t>
            </a:r>
            <a:r>
              <a:rPr lang="en-GB" b="1" dirty="0">
                <a:solidFill>
                  <a:srgbClr val="009640"/>
                </a:solidFill>
              </a:rPr>
              <a:t>because</a:t>
            </a:r>
            <a:r>
              <a:rPr lang="en-GB" dirty="0"/>
              <a:t>’ can be used in the middle or at the beginning of a sentence to join two phrases or clauses. It is a subordinating conjunction that can make a complex sentence.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47D189DA-9FFB-467D-8A84-D8083BA856C6}"/>
              </a:ext>
            </a:extLst>
          </p:cNvPr>
          <p:cNvGrpSpPr/>
          <p:nvPr/>
        </p:nvGrpSpPr>
        <p:grpSpPr>
          <a:xfrm>
            <a:off x="620785" y="2634143"/>
            <a:ext cx="2491531" cy="3638421"/>
            <a:chOff x="620785" y="2634143"/>
            <a:chExt cx="2491531" cy="3638421"/>
          </a:xfrm>
        </p:grpSpPr>
        <p:sp>
          <p:nvSpPr>
            <p:cNvPr id="4" name="Rectangle: Rounded Corners 3">
              <a:extLst>
                <a:ext uri="{FF2B5EF4-FFF2-40B4-BE49-F238E27FC236}">
                  <a16:creationId xmlns:a16="http://schemas.microsoft.com/office/drawing/2014/main" id="{EC70411C-2D4A-4BE5-B377-9C3AC042CB01}"/>
                </a:ext>
              </a:extLst>
            </p:cNvPr>
            <p:cNvSpPr/>
            <p:nvPr/>
          </p:nvSpPr>
          <p:spPr>
            <a:xfrm>
              <a:off x="620785" y="2634143"/>
              <a:ext cx="2491531" cy="3638421"/>
            </a:xfrm>
            <a:prstGeom prst="roundRect">
              <a:avLst>
                <a:gd name="adj" fmla="val 6451"/>
              </a:avLst>
            </a:prstGeom>
            <a:solidFill>
              <a:schemeClr val="bg1"/>
            </a:solidFill>
            <a:ln w="381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72000" rtlCol="0" anchor="b"/>
            <a:lstStyle/>
            <a:p>
              <a:pPr algn="ctr"/>
              <a:r>
                <a:rPr lang="en-GB" dirty="0">
                  <a:solidFill>
                    <a:sysClr val="windowText" lastClr="000000"/>
                  </a:solidFill>
                </a:rPr>
                <a:t>We played a board game </a:t>
              </a:r>
              <a:r>
                <a:rPr lang="en-GB" b="1" dirty="0">
                  <a:solidFill>
                    <a:srgbClr val="009640"/>
                  </a:solidFill>
                </a:rPr>
                <a:t>because</a:t>
              </a:r>
              <a:r>
                <a:rPr lang="en-GB" dirty="0">
                  <a:solidFill>
                    <a:sysClr val="windowText" lastClr="000000"/>
                  </a:solidFill>
                </a:rPr>
                <a:t> it was a rainy day. </a:t>
              </a:r>
              <a:endParaRPr lang="en-AU" dirty="0">
                <a:solidFill>
                  <a:sysClr val="windowText" lastClr="000000"/>
                </a:solidFill>
              </a:endParaRPr>
            </a:p>
          </p:txBody>
        </p: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A549BB87-CBA3-4500-A012-DB2FF56340A6}"/>
                </a:ext>
              </a:extLst>
            </p:cNvPr>
            <p:cNvGrpSpPr/>
            <p:nvPr/>
          </p:nvGrpSpPr>
          <p:grpSpPr>
            <a:xfrm>
              <a:off x="882806" y="2800663"/>
              <a:ext cx="1967487" cy="2440966"/>
              <a:chOff x="882806" y="2800663"/>
              <a:chExt cx="1967487" cy="2440966"/>
            </a:xfrm>
          </p:grpSpPr>
          <p:grpSp>
            <p:nvGrpSpPr>
              <p:cNvPr id="14" name="Group 13">
                <a:extLst>
                  <a:ext uri="{FF2B5EF4-FFF2-40B4-BE49-F238E27FC236}">
                    <a16:creationId xmlns:a16="http://schemas.microsoft.com/office/drawing/2014/main" id="{4392CC38-CF76-4470-A422-276CB6125720}"/>
                  </a:ext>
                </a:extLst>
              </p:cNvPr>
              <p:cNvGrpSpPr/>
              <p:nvPr/>
            </p:nvGrpSpPr>
            <p:grpSpPr>
              <a:xfrm>
                <a:off x="1401534" y="2800663"/>
                <a:ext cx="974783" cy="1361344"/>
                <a:chOff x="3129666" y="2581481"/>
                <a:chExt cx="1588823" cy="2218888"/>
              </a:xfrm>
            </p:grpSpPr>
            <p:pic>
              <p:nvPicPr>
                <p:cNvPr id="11" name="Picture 10">
                  <a:extLst>
                    <a:ext uri="{FF2B5EF4-FFF2-40B4-BE49-F238E27FC236}">
                      <a16:creationId xmlns:a16="http://schemas.microsoft.com/office/drawing/2014/main" id="{6A4A7CB0-950C-4B42-A502-99333EE7A4E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r="52760"/>
                <a:stretch/>
              </p:blipFill>
              <p:spPr>
                <a:xfrm>
                  <a:off x="3280477" y="2634143"/>
                  <a:ext cx="1358635" cy="2033681"/>
                </a:xfrm>
                <a:prstGeom prst="rect">
                  <a:avLst/>
                </a:prstGeom>
              </p:spPr>
            </p:pic>
            <p:pic>
              <p:nvPicPr>
                <p:cNvPr id="13" name="Picture 12">
                  <a:extLst>
                    <a:ext uri="{FF2B5EF4-FFF2-40B4-BE49-F238E27FC236}">
                      <a16:creationId xmlns:a16="http://schemas.microsoft.com/office/drawing/2014/main" id="{ACC8C698-A550-4250-B7C1-B4C8A2F1721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129666" y="2581481"/>
                  <a:ext cx="1588823" cy="2218888"/>
                </a:xfrm>
                <a:prstGeom prst="rect">
                  <a:avLst/>
                </a:prstGeom>
              </p:spPr>
            </p:pic>
          </p:grpSp>
          <p:pic>
            <p:nvPicPr>
              <p:cNvPr id="3" name="Picture 2">
                <a:extLst>
                  <a:ext uri="{FF2B5EF4-FFF2-40B4-BE49-F238E27FC236}">
                    <a16:creationId xmlns:a16="http://schemas.microsoft.com/office/drawing/2014/main" id="{9B59CA9F-5430-4CC7-B13F-FD2572030FC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82806" y="3742724"/>
                <a:ext cx="1967487" cy="1498905"/>
              </a:xfrm>
              <a:prstGeom prst="rect">
                <a:avLst/>
              </a:prstGeom>
            </p:spPr>
          </p:pic>
        </p:grp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FCBA4A64-1DEA-45EC-AC0E-D3E173B6E203}"/>
              </a:ext>
            </a:extLst>
          </p:cNvPr>
          <p:cNvGrpSpPr/>
          <p:nvPr/>
        </p:nvGrpSpPr>
        <p:grpSpPr>
          <a:xfrm>
            <a:off x="3321469" y="2634143"/>
            <a:ext cx="2491531" cy="3638421"/>
            <a:chOff x="3321469" y="2634143"/>
            <a:chExt cx="2491531" cy="3638421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34081829-B42A-4529-89EB-1A54D06EB977}"/>
                </a:ext>
              </a:extLst>
            </p:cNvPr>
            <p:cNvSpPr/>
            <p:nvPr/>
          </p:nvSpPr>
          <p:spPr>
            <a:xfrm>
              <a:off x="3321469" y="2634143"/>
              <a:ext cx="2491531" cy="3638421"/>
            </a:xfrm>
            <a:prstGeom prst="roundRect">
              <a:avLst>
                <a:gd name="adj" fmla="val 6451"/>
              </a:avLst>
            </a:prstGeom>
            <a:solidFill>
              <a:schemeClr val="bg1"/>
            </a:solidFill>
            <a:ln w="381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72000" rtlCol="0" anchor="b"/>
            <a:lstStyle/>
            <a:p>
              <a:pPr algn="ctr"/>
              <a:r>
                <a:rPr lang="en-GB" dirty="0">
                  <a:solidFill>
                    <a:sysClr val="windowText" lastClr="000000"/>
                  </a:solidFill>
                </a:rPr>
                <a:t>Monika doesn’t drink milk </a:t>
              </a:r>
              <a:r>
                <a:rPr lang="en-GB" b="1" dirty="0">
                  <a:solidFill>
                    <a:srgbClr val="009640"/>
                  </a:solidFill>
                </a:rPr>
                <a:t>because</a:t>
              </a:r>
              <a:r>
                <a:rPr lang="en-GB" dirty="0">
                  <a:solidFill>
                    <a:sysClr val="windowText" lastClr="000000"/>
                  </a:solidFill>
                </a:rPr>
                <a:t> she is allergic to it.</a:t>
              </a:r>
              <a:endParaRPr lang="en-AU" dirty="0">
                <a:solidFill>
                  <a:sysClr val="windowText" lastClr="000000"/>
                </a:solidFill>
              </a:endParaRPr>
            </a:p>
          </p:txBody>
        </p:sp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0A96EA7A-18F4-4A40-A4A6-F20BD077BDD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73605" y="2910980"/>
              <a:ext cx="987255" cy="2101442"/>
            </a:xfrm>
            <a:prstGeom prst="rect">
              <a:avLst/>
            </a:prstGeom>
          </p:spPr>
        </p:pic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DEB88CAB-B742-48BE-965B-D52B635ECBC4}"/>
              </a:ext>
            </a:extLst>
          </p:cNvPr>
          <p:cNvGrpSpPr/>
          <p:nvPr/>
        </p:nvGrpSpPr>
        <p:grpSpPr>
          <a:xfrm>
            <a:off x="6022153" y="2634143"/>
            <a:ext cx="2491531" cy="3638421"/>
            <a:chOff x="6022153" y="2634143"/>
            <a:chExt cx="2491531" cy="3638421"/>
          </a:xfrm>
        </p:grpSpPr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7421FBA8-3FDA-4537-AC69-CF0239A5DF00}"/>
                </a:ext>
              </a:extLst>
            </p:cNvPr>
            <p:cNvSpPr/>
            <p:nvPr/>
          </p:nvSpPr>
          <p:spPr>
            <a:xfrm>
              <a:off x="6022153" y="2634143"/>
              <a:ext cx="2491531" cy="3638421"/>
            </a:xfrm>
            <a:prstGeom prst="roundRect">
              <a:avLst>
                <a:gd name="adj" fmla="val 6451"/>
              </a:avLst>
            </a:prstGeom>
            <a:solidFill>
              <a:schemeClr val="bg1"/>
            </a:solidFill>
            <a:ln w="3810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Ins="108000" bIns="72000" rtlCol="0" anchor="b"/>
            <a:lstStyle/>
            <a:p>
              <a:pPr algn="ctr"/>
              <a:r>
                <a:rPr lang="en-GB" dirty="0">
                  <a:solidFill>
                    <a:sysClr val="windowText" lastClr="000000"/>
                  </a:solidFill>
                </a:rPr>
                <a:t>I opened the door </a:t>
              </a:r>
              <a:r>
                <a:rPr lang="en-GB" b="1" dirty="0">
                  <a:solidFill>
                    <a:srgbClr val="009640"/>
                  </a:solidFill>
                </a:rPr>
                <a:t>because</a:t>
              </a:r>
              <a:r>
                <a:rPr lang="en-GB" dirty="0">
                  <a:solidFill>
                    <a:sysClr val="windowText" lastClr="000000"/>
                  </a:solidFill>
                </a:rPr>
                <a:t> someone had been knocking. </a:t>
              </a:r>
              <a:endParaRPr lang="en-AU" dirty="0">
                <a:solidFill>
                  <a:sysClr val="windowText" lastClr="000000"/>
                </a:solidFill>
              </a:endParaRPr>
            </a:p>
          </p:txBody>
        </p:sp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4FBE1917-F66F-433E-ADFB-A7EE89A1A83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65136" y="2832972"/>
              <a:ext cx="1404362" cy="233214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1500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>
                <a:solidFill>
                  <a:srgbClr val="7868AC"/>
                </a:solidFill>
                <a:latin typeface="+mn-lt"/>
              </a:rPr>
              <a:t>so</a:t>
            </a:r>
            <a:endParaRPr lang="en-GB" sz="3600" dirty="0">
              <a:solidFill>
                <a:srgbClr val="7868AC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12938" y="1369272"/>
            <a:ext cx="7708591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/>
            <a:r>
              <a:rPr lang="en-GB" dirty="0"/>
              <a:t>There are two types of </a:t>
            </a:r>
            <a:r>
              <a:rPr lang="en-GB" b="1" dirty="0"/>
              <a:t>conjunction</a:t>
            </a:r>
            <a:r>
              <a:rPr lang="en-GB" dirty="0"/>
              <a:t>: co-ordinating conjunctions and subordinating conjunctions. The conjunction '</a:t>
            </a:r>
            <a:r>
              <a:rPr lang="en-GB" b="1" dirty="0">
                <a:solidFill>
                  <a:srgbClr val="7868AC"/>
                </a:solidFill>
              </a:rPr>
              <a:t>so</a:t>
            </a:r>
            <a:r>
              <a:rPr lang="en-GB" dirty="0"/>
              <a:t>' is used in a sentence to join or link words, phrases or clauses together. It is a co-ordinating conjunction that can make a compound sentence.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88DC1031-E20F-4543-AAA5-FBC188E7BA78}"/>
              </a:ext>
            </a:extLst>
          </p:cNvPr>
          <p:cNvGrpSpPr/>
          <p:nvPr/>
        </p:nvGrpSpPr>
        <p:grpSpPr>
          <a:xfrm>
            <a:off x="620785" y="2634143"/>
            <a:ext cx="2491531" cy="3638421"/>
            <a:chOff x="620785" y="2634143"/>
            <a:chExt cx="2491531" cy="3638421"/>
          </a:xfrm>
        </p:grpSpPr>
        <p:sp>
          <p:nvSpPr>
            <p:cNvPr id="4" name="Rectangle: Rounded Corners 3">
              <a:extLst>
                <a:ext uri="{FF2B5EF4-FFF2-40B4-BE49-F238E27FC236}">
                  <a16:creationId xmlns:a16="http://schemas.microsoft.com/office/drawing/2014/main" id="{EC70411C-2D4A-4BE5-B377-9C3AC042CB01}"/>
                </a:ext>
              </a:extLst>
            </p:cNvPr>
            <p:cNvSpPr/>
            <p:nvPr/>
          </p:nvSpPr>
          <p:spPr>
            <a:xfrm>
              <a:off x="620785" y="2634143"/>
              <a:ext cx="2491531" cy="3638421"/>
            </a:xfrm>
            <a:prstGeom prst="roundRect">
              <a:avLst>
                <a:gd name="adj" fmla="val 6451"/>
              </a:avLst>
            </a:prstGeom>
            <a:solidFill>
              <a:schemeClr val="bg1"/>
            </a:solidFill>
            <a:ln w="38100">
              <a:solidFill>
                <a:srgbClr val="7868A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108000" rtlCol="0" anchor="b"/>
            <a:lstStyle/>
            <a:p>
              <a:pPr algn="ctr"/>
              <a:r>
                <a:rPr lang="en-GB" dirty="0">
                  <a:solidFill>
                    <a:sysClr val="windowText" lastClr="000000"/>
                  </a:solidFill>
                </a:rPr>
                <a:t>She used an </a:t>
              </a:r>
              <a:br>
                <a:rPr lang="en-GB" dirty="0">
                  <a:solidFill>
                    <a:sysClr val="windowText" lastClr="000000"/>
                  </a:solidFill>
                </a:rPr>
              </a:br>
              <a:r>
                <a:rPr lang="en-GB" dirty="0">
                  <a:solidFill>
                    <a:sysClr val="windowText" lastClr="000000"/>
                  </a:solidFill>
                </a:rPr>
                <a:t>umbrella </a:t>
              </a:r>
              <a:r>
                <a:rPr lang="en-GB" b="1" dirty="0">
                  <a:solidFill>
                    <a:srgbClr val="7868AC"/>
                  </a:solidFill>
                </a:rPr>
                <a:t>so</a:t>
              </a:r>
              <a:r>
                <a:rPr lang="en-GB" dirty="0">
                  <a:solidFill>
                    <a:sysClr val="windowText" lastClr="000000"/>
                  </a:solidFill>
                </a:rPr>
                <a:t> she wouldn't get wet.</a:t>
              </a:r>
              <a:endParaRPr lang="en-AU" dirty="0">
                <a:solidFill>
                  <a:sysClr val="windowText" lastClr="000000"/>
                </a:solidFill>
              </a:endParaRPr>
            </a:p>
          </p:txBody>
        </p:sp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30941F2C-4EEF-4D25-B091-5587F77EB37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82995" y="2908337"/>
              <a:ext cx="1502165" cy="2242504"/>
            </a:xfrm>
            <a:prstGeom prst="rect">
              <a:avLst/>
            </a:prstGeom>
          </p:spPr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268A37EC-D254-45B0-813C-71D0C59EDB89}"/>
              </a:ext>
            </a:extLst>
          </p:cNvPr>
          <p:cNvGrpSpPr/>
          <p:nvPr/>
        </p:nvGrpSpPr>
        <p:grpSpPr>
          <a:xfrm>
            <a:off x="3321469" y="2634143"/>
            <a:ext cx="2491531" cy="3638421"/>
            <a:chOff x="3321469" y="2634143"/>
            <a:chExt cx="2491531" cy="3638421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34081829-B42A-4529-89EB-1A54D06EB977}"/>
                </a:ext>
              </a:extLst>
            </p:cNvPr>
            <p:cNvSpPr/>
            <p:nvPr/>
          </p:nvSpPr>
          <p:spPr>
            <a:xfrm>
              <a:off x="3321469" y="2634143"/>
              <a:ext cx="2491531" cy="3638421"/>
            </a:xfrm>
            <a:prstGeom prst="roundRect">
              <a:avLst>
                <a:gd name="adj" fmla="val 6451"/>
              </a:avLst>
            </a:prstGeom>
            <a:solidFill>
              <a:schemeClr val="bg1"/>
            </a:solidFill>
            <a:ln w="38100">
              <a:solidFill>
                <a:srgbClr val="7868A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108000" rtlCol="0" anchor="b"/>
            <a:lstStyle/>
            <a:p>
              <a:pPr algn="ctr"/>
              <a:r>
                <a:rPr lang="en-GB" dirty="0">
                  <a:solidFill>
                    <a:sysClr val="windowText" lastClr="000000"/>
                  </a:solidFill>
                </a:rPr>
                <a:t>Max had been a </a:t>
              </a:r>
              <a:br>
                <a:rPr lang="en-GB" dirty="0">
                  <a:solidFill>
                    <a:sysClr val="windowText" lastClr="000000"/>
                  </a:solidFill>
                </a:rPr>
              </a:br>
              <a:r>
                <a:rPr lang="en-GB" dirty="0">
                  <a:solidFill>
                    <a:sysClr val="windowText" lastClr="000000"/>
                  </a:solidFill>
                </a:rPr>
                <a:t>good dog </a:t>
              </a:r>
              <a:r>
                <a:rPr lang="en-GB" b="1" dirty="0">
                  <a:solidFill>
                    <a:srgbClr val="7868AC"/>
                  </a:solidFill>
                </a:rPr>
                <a:t>so</a:t>
              </a:r>
              <a:r>
                <a:rPr lang="en-GB" dirty="0">
                  <a:solidFill>
                    <a:sysClr val="windowText" lastClr="000000"/>
                  </a:solidFill>
                </a:rPr>
                <a:t> he was given a bone.</a:t>
              </a:r>
              <a:endParaRPr lang="en-AU" dirty="0">
                <a:solidFill>
                  <a:sysClr val="windowText" lastClr="000000"/>
                </a:solidFill>
              </a:endParaRP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4D23EEA2-A131-446D-9B29-5542E97771A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74526" y="3500192"/>
              <a:ext cx="2111103" cy="1284491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47B0786B-EC4D-42E2-A828-12323130C67E}"/>
              </a:ext>
            </a:extLst>
          </p:cNvPr>
          <p:cNvGrpSpPr/>
          <p:nvPr/>
        </p:nvGrpSpPr>
        <p:grpSpPr>
          <a:xfrm>
            <a:off x="6022153" y="2634143"/>
            <a:ext cx="2491531" cy="3638421"/>
            <a:chOff x="6022153" y="2634143"/>
            <a:chExt cx="2491531" cy="3638421"/>
          </a:xfrm>
        </p:grpSpPr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7421FBA8-3FDA-4537-AC69-CF0239A5DF00}"/>
                </a:ext>
              </a:extLst>
            </p:cNvPr>
            <p:cNvSpPr/>
            <p:nvPr/>
          </p:nvSpPr>
          <p:spPr>
            <a:xfrm>
              <a:off x="6022153" y="2634143"/>
              <a:ext cx="2491531" cy="3638421"/>
            </a:xfrm>
            <a:prstGeom prst="roundRect">
              <a:avLst>
                <a:gd name="adj" fmla="val 6451"/>
              </a:avLst>
            </a:prstGeom>
            <a:solidFill>
              <a:schemeClr val="bg1"/>
            </a:solidFill>
            <a:ln w="38100">
              <a:solidFill>
                <a:srgbClr val="7868A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Ins="108000" bIns="108000" rtlCol="0" anchor="b"/>
            <a:lstStyle/>
            <a:p>
              <a:pPr algn="ctr"/>
              <a:r>
                <a:rPr lang="en-GB" dirty="0">
                  <a:solidFill>
                    <a:sysClr val="windowText" lastClr="000000"/>
                  </a:solidFill>
                </a:rPr>
                <a:t>He wanted to help people </a:t>
              </a:r>
              <a:r>
                <a:rPr lang="en-GB" b="1" dirty="0">
                  <a:solidFill>
                    <a:srgbClr val="7868AC"/>
                  </a:solidFill>
                </a:rPr>
                <a:t>so</a:t>
              </a:r>
              <a:r>
                <a:rPr lang="en-GB" dirty="0">
                  <a:solidFill>
                    <a:sysClr val="windowText" lastClr="000000"/>
                  </a:solidFill>
                </a:rPr>
                <a:t> he became a fireman.</a:t>
              </a:r>
              <a:endParaRPr lang="en-AU" dirty="0">
                <a:solidFill>
                  <a:sysClr val="windowText" lastClr="000000"/>
                </a:solidFill>
              </a:endParaRPr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1FC25145-2211-4D44-8795-54B48D27908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87323" y="2775534"/>
              <a:ext cx="830549" cy="237530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95001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9E672C99-2731-4C91-91B2-96A90CF6B535}" vid="{7F266D33-4E3D-4AB1-8B43-991C0A718D8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58</TotalTime>
  <Words>642</Words>
  <Application>Microsoft Office PowerPoint</Application>
  <PresentationFormat>On-screen Show (4:3)</PresentationFormat>
  <Paragraphs>42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Twinkl</vt:lpstr>
      <vt:lpstr>Office Theme</vt:lpstr>
      <vt:lpstr>PowerPoint Presentation</vt:lpstr>
      <vt:lpstr>and</vt:lpstr>
      <vt:lpstr>but</vt:lpstr>
      <vt:lpstr>or</vt:lpstr>
      <vt:lpstr>when</vt:lpstr>
      <vt:lpstr>that</vt:lpstr>
      <vt:lpstr>if</vt:lpstr>
      <vt:lpstr>because</vt:lpstr>
      <vt:lpstr>so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A5</dc:creator>
  <cp:lastModifiedBy>Mr hudson</cp:lastModifiedBy>
  <cp:revision>11</cp:revision>
  <dcterms:created xsi:type="dcterms:W3CDTF">2021-02-15T23:18:48Z</dcterms:created>
  <dcterms:modified xsi:type="dcterms:W3CDTF">2024-02-06T16:56:25Z</dcterms:modified>
</cp:coreProperties>
</file>