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67" r:id="rId2"/>
    <p:sldId id="268" r:id="rId3"/>
    <p:sldId id="270" r:id="rId4"/>
    <p:sldId id="271" r:id="rId5"/>
    <p:sldId id="272" r:id="rId6"/>
    <p:sldId id="273" r:id="rId7"/>
    <p:sldId id="280" r:id="rId8"/>
    <p:sldId id="281" r:id="rId9"/>
    <p:sldId id="282" r:id="rId10"/>
    <p:sldId id="276" r:id="rId11"/>
    <p:sldId id="277" r:id="rId12"/>
    <p:sldId id="278" r:id="rId13"/>
    <p:sldId id="269" r:id="rId14"/>
  </p:sldIdLst>
  <p:sldSz cx="9144000" cy="6858000" type="screen4x3"/>
  <p:notesSz cx="6858000" cy="9144000"/>
  <p:embeddedFontLs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B9BD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2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1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reading-comprehension-worksheets-roi-resources-3rd-4th-class-english/reading-comprehension-worksheets-roi-resources-3rd-4th-class-english-writing/reading-comprehension-worksheets-roi-resources-3rd-4th-class-english-writing-spag---spelling-punctuation-and-grammar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reading-comprehension-worksheets-roi-resources-3rd-4th-class-english/reading-comprehension-worksheets-roi-resources-3rd-4th-class-english-writing/reading-comprehension-worksheets-roi-resources-3rd-4th-class-english-writing-spag---spelling-punctuation-and-grammar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A13EB6A2-2AC1-5F41-AC5E-74844DA9223A}"/>
              </a:ext>
            </a:extLst>
          </p:cNvPr>
          <p:cNvSpPr/>
          <p:nvPr userDrawn="1"/>
        </p:nvSpPr>
        <p:spPr>
          <a:xfrm>
            <a:off x="126124" y="5885793"/>
            <a:ext cx="1166648" cy="8092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CD6D6E7-9A47-5241-AE91-35A9BF4EC3F5}"/>
              </a:ext>
            </a:extLst>
          </p:cNvPr>
          <p:cNvSpPr/>
          <p:nvPr userDrawn="1"/>
        </p:nvSpPr>
        <p:spPr>
          <a:xfrm>
            <a:off x="8355723" y="6001407"/>
            <a:ext cx="683173" cy="69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solidFill>
            <a:schemeClr val="bg1">
              <a:alpha val="97000"/>
            </a:schemeClr>
          </a:solidFill>
          <a:ln w="19050" cap="rnd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AEE37CB-832B-FF48-9DD5-44047736E7CD}"/>
              </a:ext>
            </a:extLst>
          </p:cNvPr>
          <p:cNvSpPr/>
          <p:nvPr userDrawn="1"/>
        </p:nvSpPr>
        <p:spPr>
          <a:xfrm>
            <a:off x="126124" y="5885793"/>
            <a:ext cx="1166648" cy="8092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A52B40C0-0906-4948-9428-9FC4FD6E27E4}"/>
              </a:ext>
            </a:extLst>
          </p:cNvPr>
          <p:cNvSpPr/>
          <p:nvPr userDrawn="1"/>
        </p:nvSpPr>
        <p:spPr>
          <a:xfrm>
            <a:off x="8355723" y="6001407"/>
            <a:ext cx="683173" cy="69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strips dir="l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14F8D93-0319-9947-BF1D-7AAB0661BF25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blipFill dpi="0" rotWithShape="1">
            <a:blip r:embed="rId2" cstate="screen">
              <a:alphaModFix amt="5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2AACD4-7512-5F4A-91CE-0B40C960F6B4}"/>
              </a:ext>
            </a:extLst>
          </p:cNvPr>
          <p:cNvSpPr/>
          <p:nvPr/>
        </p:nvSpPr>
        <p:spPr>
          <a:xfrm rot="21336761">
            <a:off x="-175963" y="-410170"/>
            <a:ext cx="9486398" cy="1913434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4E939-0D50-DF49-9E21-52A4C5AB7474}"/>
              </a:ext>
            </a:extLst>
          </p:cNvPr>
          <p:cNvSpPr txBox="1"/>
          <p:nvPr/>
        </p:nvSpPr>
        <p:spPr>
          <a:xfrm rot="21358669">
            <a:off x="327532" y="542038"/>
            <a:ext cx="5539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What is an adverb?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6ED39E-5D7F-5245-BA79-E443B33370C1}"/>
              </a:ext>
            </a:extLst>
          </p:cNvPr>
          <p:cNvSpPr txBox="1"/>
          <p:nvPr/>
        </p:nvSpPr>
        <p:spPr>
          <a:xfrm rot="21412055">
            <a:off x="632232" y="2302486"/>
            <a:ext cx="7870005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An 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adverb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 is a word that helps us to 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describe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 a </a:t>
            </a:r>
            <a:r>
              <a:rPr lang="en-GB" sz="1800" b="1" i="0" u="none" strike="noStrike" dirty="0">
                <a:solidFill>
                  <a:schemeClr val="bg1"/>
                </a:solidFill>
                <a:effectLst/>
              </a:rPr>
              <a:t>verb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 (action word.)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F77AB6-11CA-7147-946F-60AE4326FE65}"/>
              </a:ext>
            </a:extLst>
          </p:cNvPr>
          <p:cNvSpPr txBox="1"/>
          <p:nvPr/>
        </p:nvSpPr>
        <p:spPr>
          <a:xfrm rot="21419795">
            <a:off x="1797546" y="3429000"/>
            <a:ext cx="553937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b="1" dirty="0">
                <a:solidFill>
                  <a:schemeClr val="bg1"/>
                </a:solidFill>
              </a:rPr>
              <a:t>adverb</a:t>
            </a:r>
            <a:endParaRPr lang="en-US" sz="115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514615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14F8D93-0319-9947-BF1D-7AAB0661BF25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blipFill dpi="0" rotWithShape="1">
            <a:blip r:embed="rId2" cstate="screen">
              <a:alphaModFix amt="5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2AACD4-7512-5F4A-91CE-0B40C960F6B4}"/>
              </a:ext>
            </a:extLst>
          </p:cNvPr>
          <p:cNvSpPr/>
          <p:nvPr/>
        </p:nvSpPr>
        <p:spPr>
          <a:xfrm rot="21336761">
            <a:off x="-175963" y="-410170"/>
            <a:ext cx="9486398" cy="1913434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4E939-0D50-DF49-9E21-52A4C5AB7474}"/>
              </a:ext>
            </a:extLst>
          </p:cNvPr>
          <p:cNvSpPr txBox="1"/>
          <p:nvPr/>
        </p:nvSpPr>
        <p:spPr>
          <a:xfrm rot="21358669">
            <a:off x="327532" y="542038"/>
            <a:ext cx="5539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What is an adverb?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5D9D90-1C6A-BA40-8E52-62E9BB0ED836}"/>
              </a:ext>
            </a:extLst>
          </p:cNvPr>
          <p:cNvSpPr txBox="1"/>
          <p:nvPr/>
        </p:nvSpPr>
        <p:spPr>
          <a:xfrm rot="21412055">
            <a:off x="632232" y="1995681"/>
            <a:ext cx="7870005" cy="772107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The relationship between verbs and adverbs is similar to the one between nouns and adjectives.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63145F-E870-0F41-A58F-D62DF528E8DE}"/>
              </a:ext>
            </a:extLst>
          </p:cNvPr>
          <p:cNvSpPr txBox="1"/>
          <p:nvPr/>
        </p:nvSpPr>
        <p:spPr>
          <a:xfrm rot="21412055">
            <a:off x="632232" y="3078386"/>
            <a:ext cx="7870005" cy="772107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The adverbs and adjectives work hard to tell us more about the verbs and nouns beside them.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pic>
        <p:nvPicPr>
          <p:cNvPr id="4" name="Picture 3" descr="A picture containing tennis, sport, athletic game, racket&#10;&#10;Description automatically generated">
            <a:extLst>
              <a:ext uri="{FF2B5EF4-FFF2-40B4-BE49-F238E27FC236}">
                <a16:creationId xmlns:a16="http://schemas.microsoft.com/office/drawing/2014/main" id="{3A276C4C-431A-EC41-8001-E03BCC00748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018" y="4231124"/>
            <a:ext cx="2665814" cy="3871161"/>
          </a:xfrm>
          <a:prstGeom prst="rect">
            <a:avLst/>
          </a:prstGeom>
        </p:spPr>
      </p:pic>
      <p:pic>
        <p:nvPicPr>
          <p:cNvPr id="10" name="Picture 9" descr="A cartoon of a child holding a tennis racket&#10;&#10;Description automatically generated with medium confidence">
            <a:extLst>
              <a:ext uri="{FF2B5EF4-FFF2-40B4-BE49-F238E27FC236}">
                <a16:creationId xmlns:a16="http://schemas.microsoft.com/office/drawing/2014/main" id="{BB2E184E-1A92-A747-AE5C-571AC233035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7532" y="4064940"/>
            <a:ext cx="3239832" cy="387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972015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14F8D93-0319-9947-BF1D-7AAB0661BF25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blipFill dpi="0" rotWithShape="1">
            <a:blip r:embed="rId2" cstate="screen">
              <a:alphaModFix amt="5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2AACD4-7512-5F4A-91CE-0B40C960F6B4}"/>
              </a:ext>
            </a:extLst>
          </p:cNvPr>
          <p:cNvSpPr/>
          <p:nvPr/>
        </p:nvSpPr>
        <p:spPr>
          <a:xfrm rot="21336761">
            <a:off x="-175963" y="-410170"/>
            <a:ext cx="9486398" cy="1913434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4E939-0D50-DF49-9E21-52A4C5AB7474}"/>
              </a:ext>
            </a:extLst>
          </p:cNvPr>
          <p:cNvSpPr txBox="1"/>
          <p:nvPr/>
        </p:nvSpPr>
        <p:spPr>
          <a:xfrm rot="21358669">
            <a:off x="327532" y="542038"/>
            <a:ext cx="5539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What is an adverb?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CBBA04-71F7-174A-9385-CFAD857DC147}"/>
              </a:ext>
            </a:extLst>
          </p:cNvPr>
          <p:cNvSpPr txBox="1"/>
          <p:nvPr/>
        </p:nvSpPr>
        <p:spPr>
          <a:xfrm rot="21412055">
            <a:off x="632232" y="2134181"/>
            <a:ext cx="7870005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Adverbs can sometimes be used to help answer questions such as: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826D7A-A272-8B4F-BA49-4ED321D56528}"/>
              </a:ext>
            </a:extLst>
          </p:cNvPr>
          <p:cNvSpPr txBox="1"/>
          <p:nvPr/>
        </p:nvSpPr>
        <p:spPr>
          <a:xfrm rot="21404420">
            <a:off x="950135" y="3152660"/>
            <a:ext cx="191447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5400" b="1" i="0" u="none" strike="noStrike" dirty="0">
                <a:solidFill>
                  <a:schemeClr val="bg1"/>
                </a:solidFill>
                <a:effectLst/>
              </a:rPr>
              <a:t>How?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F0A762-566E-6245-B539-681EECA6133B}"/>
              </a:ext>
            </a:extLst>
          </p:cNvPr>
          <p:cNvSpPr txBox="1"/>
          <p:nvPr/>
        </p:nvSpPr>
        <p:spPr>
          <a:xfrm rot="21404420">
            <a:off x="2337313" y="4126704"/>
            <a:ext cx="248889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5400" b="1" i="0" u="none" strike="noStrike" dirty="0">
                <a:solidFill>
                  <a:schemeClr val="bg1"/>
                </a:solidFill>
                <a:effectLst/>
              </a:rPr>
              <a:t>When?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4BD3CF-3249-1541-AB26-DAA6BFEA481A}"/>
              </a:ext>
            </a:extLst>
          </p:cNvPr>
          <p:cNvSpPr txBox="1"/>
          <p:nvPr/>
        </p:nvSpPr>
        <p:spPr>
          <a:xfrm rot="21404420">
            <a:off x="5071462" y="3199692"/>
            <a:ext cx="272602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5400" b="1" i="0" u="none" strike="noStrike" dirty="0">
                <a:solidFill>
                  <a:schemeClr val="bg1"/>
                </a:solidFill>
                <a:effectLst/>
              </a:rPr>
              <a:t>Where?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A7F896-5C29-4448-ADAA-D875D6F4FE4D}"/>
              </a:ext>
            </a:extLst>
          </p:cNvPr>
          <p:cNvSpPr txBox="1"/>
          <p:nvPr/>
        </p:nvSpPr>
        <p:spPr>
          <a:xfrm rot="21404420">
            <a:off x="4531548" y="4923648"/>
            <a:ext cx="380585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5400" b="1" i="0" u="none" strike="noStrike" dirty="0">
                <a:solidFill>
                  <a:schemeClr val="bg1"/>
                </a:solidFill>
                <a:effectLst/>
              </a:rPr>
              <a:t>How much?</a:t>
            </a:r>
          </a:p>
        </p:txBody>
      </p:sp>
    </p:spTree>
    <p:extLst>
      <p:ext uri="{BB962C8B-B14F-4D97-AF65-F5344CB8AC3E}">
        <p14:creationId xmlns:p14="http://schemas.microsoft.com/office/powerpoint/2010/main" val="3960828781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14F8D93-0319-9947-BF1D-7AAB0661BF25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blipFill dpi="0" rotWithShape="1">
            <a:blip r:embed="rId2" cstate="screen">
              <a:alphaModFix amt="5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2AACD4-7512-5F4A-91CE-0B40C960F6B4}"/>
              </a:ext>
            </a:extLst>
          </p:cNvPr>
          <p:cNvSpPr/>
          <p:nvPr/>
        </p:nvSpPr>
        <p:spPr>
          <a:xfrm rot="21336761">
            <a:off x="-175963" y="-410170"/>
            <a:ext cx="9486398" cy="1913434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4E939-0D50-DF49-9E21-52A4C5AB7474}"/>
              </a:ext>
            </a:extLst>
          </p:cNvPr>
          <p:cNvSpPr txBox="1"/>
          <p:nvPr/>
        </p:nvSpPr>
        <p:spPr>
          <a:xfrm rot="21358669">
            <a:off x="327532" y="542038"/>
            <a:ext cx="5539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What is an adverb?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A4E0EBE-7A66-0F40-9276-6B7894890B92}"/>
              </a:ext>
            </a:extLst>
          </p:cNvPr>
          <p:cNvSpPr txBox="1"/>
          <p:nvPr/>
        </p:nvSpPr>
        <p:spPr>
          <a:xfrm rot="21412055">
            <a:off x="632232" y="2134181"/>
            <a:ext cx="7870005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Many adverbs describe verbs by telling us </a:t>
            </a:r>
            <a:r>
              <a:rPr lang="en-GB" b="1" dirty="0">
                <a:solidFill>
                  <a:schemeClr val="bg1"/>
                </a:solidFill>
              </a:rPr>
              <a:t>how an action happens</a:t>
            </a:r>
            <a:r>
              <a:rPr lang="en-GB" b="1" dirty="0"/>
              <a:t>: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786675-11EF-B34D-B328-A71990050F6E}"/>
              </a:ext>
            </a:extLst>
          </p:cNvPr>
          <p:cNvSpPr txBox="1"/>
          <p:nvPr/>
        </p:nvSpPr>
        <p:spPr>
          <a:xfrm rot="21412055">
            <a:off x="2814166" y="2804016"/>
            <a:ext cx="3506135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He ran </a:t>
            </a:r>
            <a:r>
              <a:rPr lang="en-GB" b="1" dirty="0">
                <a:solidFill>
                  <a:schemeClr val="bg1"/>
                </a:solidFill>
              </a:rPr>
              <a:t>quickly</a:t>
            </a:r>
            <a:r>
              <a:rPr lang="en-GB" dirty="0"/>
              <a:t> to the bus.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pic>
        <p:nvPicPr>
          <p:cNvPr id="4" name="Picture 3" descr="A double decker bus&#10;&#10;Description automatically generated with medium confidence">
            <a:extLst>
              <a:ext uri="{FF2B5EF4-FFF2-40B4-BE49-F238E27FC236}">
                <a16:creationId xmlns:a16="http://schemas.microsoft.com/office/drawing/2014/main" id="{10FAD0B1-B7D9-D843-B91F-A3BF58C1D61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79012" y="3051125"/>
            <a:ext cx="3776232" cy="31993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04DC698-6962-EB4A-A12E-E1C0FB06D21B}"/>
              </a:ext>
            </a:extLst>
          </p:cNvPr>
          <p:cNvSpPr txBox="1"/>
          <p:nvPr/>
        </p:nvSpPr>
        <p:spPr>
          <a:xfrm rot="21404420">
            <a:off x="3002328" y="3614176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quickly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588DFE-D1E0-FF48-BC13-300F4DCF0456}"/>
              </a:ext>
            </a:extLst>
          </p:cNvPr>
          <p:cNvSpPr txBox="1"/>
          <p:nvPr/>
        </p:nvSpPr>
        <p:spPr>
          <a:xfrm rot="21404420">
            <a:off x="5022525" y="4343183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softly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63D2B8-D175-8641-9EAF-8A087B77C1FF}"/>
              </a:ext>
            </a:extLst>
          </p:cNvPr>
          <p:cNvSpPr txBox="1"/>
          <p:nvPr/>
        </p:nvSpPr>
        <p:spPr>
          <a:xfrm rot="21404420">
            <a:off x="4948272" y="3586436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slowly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41B8-E4A4-BA45-84D2-368771CB545E}"/>
              </a:ext>
            </a:extLst>
          </p:cNvPr>
          <p:cNvSpPr txBox="1"/>
          <p:nvPr/>
        </p:nvSpPr>
        <p:spPr>
          <a:xfrm rot="21404420">
            <a:off x="3197537" y="5453249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sadly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F8709DD-7CE0-9A42-9FB8-DF0A701BA00F}"/>
              </a:ext>
            </a:extLst>
          </p:cNvPr>
          <p:cNvSpPr txBox="1"/>
          <p:nvPr/>
        </p:nvSpPr>
        <p:spPr>
          <a:xfrm rot="21404420">
            <a:off x="4864538" y="5146493"/>
            <a:ext cx="23586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carefully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663D38-DEEA-BF40-AA80-53F75CA20D4B}"/>
              </a:ext>
            </a:extLst>
          </p:cNvPr>
          <p:cNvSpPr txBox="1"/>
          <p:nvPr/>
        </p:nvSpPr>
        <p:spPr>
          <a:xfrm rot="21404420">
            <a:off x="6588396" y="4121087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quietly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477459C-449E-5E47-ADF5-61FFB4072F0C}"/>
              </a:ext>
            </a:extLst>
          </p:cNvPr>
          <p:cNvSpPr txBox="1"/>
          <p:nvPr/>
        </p:nvSpPr>
        <p:spPr>
          <a:xfrm rot="21404420">
            <a:off x="3053567" y="4554774"/>
            <a:ext cx="20611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happily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E839CC2-6C11-594C-BC99-C23AE8903391}"/>
              </a:ext>
            </a:extLst>
          </p:cNvPr>
          <p:cNvSpPr txBox="1"/>
          <p:nvPr/>
        </p:nvSpPr>
        <p:spPr>
          <a:xfrm rot="21404420">
            <a:off x="6608558" y="3121016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loudly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1607353-99F3-5040-84CC-43480BDCAD6C}"/>
              </a:ext>
            </a:extLst>
          </p:cNvPr>
          <p:cNvSpPr txBox="1"/>
          <p:nvPr/>
        </p:nvSpPr>
        <p:spPr>
          <a:xfrm rot="21404420">
            <a:off x="6320975" y="5709741"/>
            <a:ext cx="23586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playfully</a:t>
            </a:r>
          </a:p>
        </p:txBody>
      </p:sp>
    </p:spTree>
    <p:extLst>
      <p:ext uri="{BB962C8B-B14F-4D97-AF65-F5344CB8AC3E}">
        <p14:creationId xmlns:p14="http://schemas.microsoft.com/office/powerpoint/2010/main" val="132812151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2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7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7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14F8D93-0319-9947-BF1D-7AAB0661BF25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blipFill dpi="0" rotWithShape="1">
            <a:blip r:embed="rId2" cstate="screen">
              <a:alphaModFix amt="5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2AACD4-7512-5F4A-91CE-0B40C960F6B4}"/>
              </a:ext>
            </a:extLst>
          </p:cNvPr>
          <p:cNvSpPr/>
          <p:nvPr/>
        </p:nvSpPr>
        <p:spPr>
          <a:xfrm rot="21336761">
            <a:off x="-175963" y="-410170"/>
            <a:ext cx="9486398" cy="1913434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4E939-0D50-DF49-9E21-52A4C5AB7474}"/>
              </a:ext>
            </a:extLst>
          </p:cNvPr>
          <p:cNvSpPr txBox="1"/>
          <p:nvPr/>
        </p:nvSpPr>
        <p:spPr>
          <a:xfrm rot="21358669">
            <a:off x="327532" y="542038"/>
            <a:ext cx="5539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What is an adverb?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6674C4-3BEC-6547-80E5-AA9AC3AB416C}"/>
              </a:ext>
            </a:extLst>
          </p:cNvPr>
          <p:cNvSpPr txBox="1"/>
          <p:nvPr/>
        </p:nvSpPr>
        <p:spPr>
          <a:xfrm rot="21412055">
            <a:off x="632231" y="2056441"/>
            <a:ext cx="7870005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Remember we often add ‘-</a:t>
            </a:r>
            <a:r>
              <a:rPr lang="en-GB" dirty="0" err="1"/>
              <a:t>ly</a:t>
            </a:r>
            <a:r>
              <a:rPr lang="en-GB" dirty="0"/>
              <a:t>’ to the end of words to create adverbs: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1C84A6-AE09-6140-AE9C-EA5FFE2F7A1B}"/>
              </a:ext>
            </a:extLst>
          </p:cNvPr>
          <p:cNvSpPr txBox="1"/>
          <p:nvPr/>
        </p:nvSpPr>
        <p:spPr>
          <a:xfrm rot="21412055">
            <a:off x="3086777" y="3046344"/>
            <a:ext cx="664586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Sad</a:t>
            </a:r>
            <a:endParaRPr lang="en-GB" b="0" i="0" u="none" strike="noStrike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87EA85-7ADB-6441-9BBD-F5BD3C5720AE}"/>
              </a:ext>
            </a:extLst>
          </p:cNvPr>
          <p:cNvSpPr txBox="1"/>
          <p:nvPr/>
        </p:nvSpPr>
        <p:spPr>
          <a:xfrm rot="21412055">
            <a:off x="4713210" y="2953023"/>
            <a:ext cx="1008599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Sadly</a:t>
            </a:r>
            <a:endParaRPr lang="en-GB" b="0" i="0" u="none" strike="noStrike" dirty="0">
              <a:solidFill>
                <a:schemeClr val="bg1"/>
              </a:solidFill>
              <a:effectLst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2D8EB13-7ADF-0644-A285-D6C30B775E6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172" y="2507592"/>
            <a:ext cx="2538379" cy="387116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2CB4767-F94B-7D4C-B036-5A671CC79607}"/>
              </a:ext>
            </a:extLst>
          </p:cNvPr>
          <p:cNvSpPr txBox="1"/>
          <p:nvPr/>
        </p:nvSpPr>
        <p:spPr>
          <a:xfrm rot="21412055">
            <a:off x="632233" y="3922285"/>
            <a:ext cx="7870005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But we do not always do this, as you will see in the next few slides.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ECC5D97-1C7E-974B-BF84-85C17BCBB9B8}"/>
              </a:ext>
            </a:extLst>
          </p:cNvPr>
          <p:cNvCxnSpPr>
            <a:cxnSpLocks/>
          </p:cNvCxnSpPr>
          <p:nvPr/>
        </p:nvCxnSpPr>
        <p:spPr>
          <a:xfrm flipV="1">
            <a:off x="3842535" y="3247440"/>
            <a:ext cx="764140" cy="46459"/>
          </a:xfrm>
          <a:prstGeom prst="straightConnector1">
            <a:avLst/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6813180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14F8D93-0319-9947-BF1D-7AAB0661BF25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blipFill dpi="0" rotWithShape="1">
            <a:blip r:embed="rId2" cstate="screen">
              <a:alphaModFix amt="5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2AACD4-7512-5F4A-91CE-0B40C960F6B4}"/>
              </a:ext>
            </a:extLst>
          </p:cNvPr>
          <p:cNvSpPr/>
          <p:nvPr/>
        </p:nvSpPr>
        <p:spPr>
          <a:xfrm rot="21336761">
            <a:off x="-175963" y="-410170"/>
            <a:ext cx="9486398" cy="1913434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4E939-0D50-DF49-9E21-52A4C5AB7474}"/>
              </a:ext>
            </a:extLst>
          </p:cNvPr>
          <p:cNvSpPr txBox="1"/>
          <p:nvPr/>
        </p:nvSpPr>
        <p:spPr>
          <a:xfrm rot="21358669">
            <a:off x="327532" y="542038"/>
            <a:ext cx="5539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What is an adverb?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A4E0EBE-7A66-0F40-9276-6B7894890B92}"/>
              </a:ext>
            </a:extLst>
          </p:cNvPr>
          <p:cNvSpPr txBox="1"/>
          <p:nvPr/>
        </p:nvSpPr>
        <p:spPr>
          <a:xfrm rot="21412055">
            <a:off x="632232" y="2134181"/>
            <a:ext cx="7870005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Adverbs can also be used to describe </a:t>
            </a:r>
            <a:r>
              <a:rPr lang="en-GB" b="1" dirty="0">
                <a:solidFill>
                  <a:schemeClr val="bg1"/>
                </a:solidFill>
              </a:rPr>
              <a:t>when something happens</a:t>
            </a:r>
            <a:r>
              <a:rPr lang="en-GB" b="1" dirty="0"/>
              <a:t>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786675-11EF-B34D-B328-A71990050F6E}"/>
              </a:ext>
            </a:extLst>
          </p:cNvPr>
          <p:cNvSpPr txBox="1"/>
          <p:nvPr/>
        </p:nvSpPr>
        <p:spPr>
          <a:xfrm rot="21412055">
            <a:off x="2814016" y="2798539"/>
            <a:ext cx="3706569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Grandad cut the grass </a:t>
            </a:r>
            <a:r>
              <a:rPr lang="en-GB" b="1" dirty="0">
                <a:solidFill>
                  <a:schemeClr val="bg1"/>
                </a:solidFill>
              </a:rPr>
              <a:t>yesterday</a:t>
            </a:r>
            <a:r>
              <a:rPr lang="en-GB" b="1" dirty="0"/>
              <a:t>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FAD0B1-B7D9-D843-B91F-A3BF58C1D61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653" y="2950819"/>
            <a:ext cx="2682103" cy="425827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04DC698-6962-EB4A-A12E-E1C0FB06D21B}"/>
              </a:ext>
            </a:extLst>
          </p:cNvPr>
          <p:cNvSpPr txBox="1"/>
          <p:nvPr/>
        </p:nvSpPr>
        <p:spPr>
          <a:xfrm rot="21404420">
            <a:off x="3002328" y="3614176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today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588DFE-D1E0-FF48-BC13-300F4DCF0456}"/>
              </a:ext>
            </a:extLst>
          </p:cNvPr>
          <p:cNvSpPr txBox="1"/>
          <p:nvPr/>
        </p:nvSpPr>
        <p:spPr>
          <a:xfrm rot="21404420">
            <a:off x="3389653" y="4468594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after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63D2B8-D175-8641-9EAF-8A087B77C1FF}"/>
              </a:ext>
            </a:extLst>
          </p:cNvPr>
          <p:cNvSpPr txBox="1"/>
          <p:nvPr/>
        </p:nvSpPr>
        <p:spPr>
          <a:xfrm rot="21404420">
            <a:off x="5129102" y="3451560"/>
            <a:ext cx="26482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tomorrow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41B8-E4A4-BA45-84D2-368771CB545E}"/>
              </a:ext>
            </a:extLst>
          </p:cNvPr>
          <p:cNvSpPr txBox="1"/>
          <p:nvPr/>
        </p:nvSpPr>
        <p:spPr>
          <a:xfrm rot="21404420">
            <a:off x="2952882" y="5460019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later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F8709DD-7CE0-9A42-9FB8-DF0A701BA00F}"/>
              </a:ext>
            </a:extLst>
          </p:cNvPr>
          <p:cNvSpPr txBox="1"/>
          <p:nvPr/>
        </p:nvSpPr>
        <p:spPr>
          <a:xfrm rot="21404420">
            <a:off x="4864538" y="5146493"/>
            <a:ext cx="23586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soon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663D38-DEEA-BF40-AA80-53F75CA20D4B}"/>
              </a:ext>
            </a:extLst>
          </p:cNvPr>
          <p:cNvSpPr txBox="1"/>
          <p:nvPr/>
        </p:nvSpPr>
        <p:spPr>
          <a:xfrm rot="21404420">
            <a:off x="7039536" y="3853714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early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477459C-449E-5E47-ADF5-61FFB4072F0C}"/>
              </a:ext>
            </a:extLst>
          </p:cNvPr>
          <p:cNvSpPr txBox="1"/>
          <p:nvPr/>
        </p:nvSpPr>
        <p:spPr>
          <a:xfrm rot="21404420">
            <a:off x="4934126" y="4418040"/>
            <a:ext cx="23601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yesterday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1607353-99F3-5040-84CC-43480BDCAD6C}"/>
              </a:ext>
            </a:extLst>
          </p:cNvPr>
          <p:cNvSpPr txBox="1"/>
          <p:nvPr/>
        </p:nvSpPr>
        <p:spPr>
          <a:xfrm rot="21404420">
            <a:off x="6311712" y="5483893"/>
            <a:ext cx="23586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before</a:t>
            </a:r>
          </a:p>
        </p:txBody>
      </p:sp>
    </p:spTree>
    <p:extLst>
      <p:ext uri="{BB962C8B-B14F-4D97-AF65-F5344CB8AC3E}">
        <p14:creationId xmlns:p14="http://schemas.microsoft.com/office/powerpoint/2010/main" val="1539670924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14F8D93-0319-9947-BF1D-7AAB0661BF25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blipFill dpi="0" rotWithShape="1">
            <a:blip r:embed="rId2" cstate="screen">
              <a:alphaModFix amt="5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2AACD4-7512-5F4A-91CE-0B40C960F6B4}"/>
              </a:ext>
            </a:extLst>
          </p:cNvPr>
          <p:cNvSpPr/>
          <p:nvPr/>
        </p:nvSpPr>
        <p:spPr>
          <a:xfrm rot="21336761">
            <a:off x="-175963" y="-410170"/>
            <a:ext cx="9486398" cy="1913434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4E939-0D50-DF49-9E21-52A4C5AB7474}"/>
              </a:ext>
            </a:extLst>
          </p:cNvPr>
          <p:cNvSpPr txBox="1"/>
          <p:nvPr/>
        </p:nvSpPr>
        <p:spPr>
          <a:xfrm rot="21358669">
            <a:off x="327532" y="542038"/>
            <a:ext cx="5539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What is an adverb?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A4E0EBE-7A66-0F40-9276-6B7894890B92}"/>
              </a:ext>
            </a:extLst>
          </p:cNvPr>
          <p:cNvSpPr txBox="1"/>
          <p:nvPr/>
        </p:nvSpPr>
        <p:spPr>
          <a:xfrm rot="21412055">
            <a:off x="632232" y="2134181"/>
            <a:ext cx="7870005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We can also use adverbs to tell us </a:t>
            </a:r>
            <a:r>
              <a:rPr lang="en-GB" b="1" dirty="0">
                <a:solidFill>
                  <a:schemeClr val="bg1"/>
                </a:solidFill>
              </a:rPr>
              <a:t>where an action takes place</a:t>
            </a:r>
            <a:r>
              <a:rPr lang="en-GB" b="1" dirty="0"/>
              <a:t>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786675-11EF-B34D-B328-A71990050F6E}"/>
              </a:ext>
            </a:extLst>
          </p:cNvPr>
          <p:cNvSpPr txBox="1"/>
          <p:nvPr/>
        </p:nvSpPr>
        <p:spPr>
          <a:xfrm rot="21412055">
            <a:off x="2614522" y="2818123"/>
            <a:ext cx="4507384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/>
              <a:t>The oak tree grows </a:t>
            </a:r>
            <a:r>
              <a:rPr lang="en-US" b="1" dirty="0">
                <a:solidFill>
                  <a:schemeClr val="bg1"/>
                </a:solidFill>
              </a:rPr>
              <a:t>here</a:t>
            </a:r>
            <a:r>
              <a:rPr lang="en-US" dirty="0"/>
              <a:t>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FAD0B1-B7D9-D843-B91F-A3BF58C1D61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09302" y="3125212"/>
            <a:ext cx="3245344" cy="358162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04DC698-6962-EB4A-A12E-E1C0FB06D21B}"/>
              </a:ext>
            </a:extLst>
          </p:cNvPr>
          <p:cNvSpPr txBox="1"/>
          <p:nvPr/>
        </p:nvSpPr>
        <p:spPr>
          <a:xfrm rot="21404420">
            <a:off x="3002328" y="3614176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here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588DFE-D1E0-FF48-BC13-300F4DCF0456}"/>
              </a:ext>
            </a:extLst>
          </p:cNvPr>
          <p:cNvSpPr txBox="1"/>
          <p:nvPr/>
        </p:nvSpPr>
        <p:spPr>
          <a:xfrm rot="21404420">
            <a:off x="3389653" y="4468594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above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63D2B8-D175-8641-9EAF-8A087B77C1FF}"/>
              </a:ext>
            </a:extLst>
          </p:cNvPr>
          <p:cNvSpPr txBox="1"/>
          <p:nvPr/>
        </p:nvSpPr>
        <p:spPr>
          <a:xfrm rot="21404420">
            <a:off x="5129102" y="3451560"/>
            <a:ext cx="26482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outside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41B8-E4A4-BA45-84D2-368771CB545E}"/>
              </a:ext>
            </a:extLst>
          </p:cNvPr>
          <p:cNvSpPr txBox="1"/>
          <p:nvPr/>
        </p:nvSpPr>
        <p:spPr>
          <a:xfrm rot="21404420">
            <a:off x="2952882" y="5460019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down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F8709DD-7CE0-9A42-9FB8-DF0A701BA00F}"/>
              </a:ext>
            </a:extLst>
          </p:cNvPr>
          <p:cNvSpPr txBox="1"/>
          <p:nvPr/>
        </p:nvSpPr>
        <p:spPr>
          <a:xfrm rot="21404420">
            <a:off x="4864538" y="5146493"/>
            <a:ext cx="23586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under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663D38-DEEA-BF40-AA80-53F75CA20D4B}"/>
              </a:ext>
            </a:extLst>
          </p:cNvPr>
          <p:cNvSpPr txBox="1"/>
          <p:nvPr/>
        </p:nvSpPr>
        <p:spPr>
          <a:xfrm rot="21404420">
            <a:off x="7039536" y="3853714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below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477459C-449E-5E47-ADF5-61FFB4072F0C}"/>
              </a:ext>
            </a:extLst>
          </p:cNvPr>
          <p:cNvSpPr txBox="1"/>
          <p:nvPr/>
        </p:nvSpPr>
        <p:spPr>
          <a:xfrm rot="21404420">
            <a:off x="4934126" y="4418040"/>
            <a:ext cx="23601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inside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1607353-99F3-5040-84CC-43480BDCAD6C}"/>
              </a:ext>
            </a:extLst>
          </p:cNvPr>
          <p:cNvSpPr txBox="1"/>
          <p:nvPr/>
        </p:nvSpPr>
        <p:spPr>
          <a:xfrm rot="21404420">
            <a:off x="6311712" y="5483893"/>
            <a:ext cx="23586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over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8B4F860-BDDB-D94A-AAC8-0092346850BA}"/>
              </a:ext>
            </a:extLst>
          </p:cNvPr>
          <p:cNvSpPr txBox="1"/>
          <p:nvPr/>
        </p:nvSpPr>
        <p:spPr>
          <a:xfrm rot="21404420">
            <a:off x="7144346" y="4716985"/>
            <a:ext cx="26482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up</a:t>
            </a:r>
          </a:p>
        </p:txBody>
      </p:sp>
    </p:spTree>
    <p:extLst>
      <p:ext uri="{BB962C8B-B14F-4D97-AF65-F5344CB8AC3E}">
        <p14:creationId xmlns:p14="http://schemas.microsoft.com/office/powerpoint/2010/main" val="2308525308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7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2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14F8D93-0319-9947-BF1D-7AAB0661BF25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blipFill dpi="0" rotWithShape="1">
            <a:blip r:embed="rId2" cstate="screen">
              <a:alphaModFix amt="5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2AACD4-7512-5F4A-91CE-0B40C960F6B4}"/>
              </a:ext>
            </a:extLst>
          </p:cNvPr>
          <p:cNvSpPr/>
          <p:nvPr/>
        </p:nvSpPr>
        <p:spPr>
          <a:xfrm rot="21336761">
            <a:off x="-175963" y="-410170"/>
            <a:ext cx="9486398" cy="1913434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4E939-0D50-DF49-9E21-52A4C5AB7474}"/>
              </a:ext>
            </a:extLst>
          </p:cNvPr>
          <p:cNvSpPr txBox="1"/>
          <p:nvPr/>
        </p:nvSpPr>
        <p:spPr>
          <a:xfrm rot="21358669">
            <a:off x="327532" y="542038"/>
            <a:ext cx="5539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What is an adverb?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A4E0EBE-7A66-0F40-9276-6B7894890B92}"/>
              </a:ext>
            </a:extLst>
          </p:cNvPr>
          <p:cNvSpPr txBox="1"/>
          <p:nvPr/>
        </p:nvSpPr>
        <p:spPr>
          <a:xfrm rot="21412055">
            <a:off x="632232" y="2134181"/>
            <a:ext cx="7870005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Adverbs are sometimes used to describe </a:t>
            </a:r>
            <a:r>
              <a:rPr lang="en-GB" b="1" dirty="0">
                <a:solidFill>
                  <a:schemeClr val="bg1"/>
                </a:solidFill>
              </a:rPr>
              <a:t>how often something happens</a:t>
            </a:r>
            <a:r>
              <a:rPr lang="en-GB" b="1" dirty="0"/>
              <a:t>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786675-11EF-B34D-B328-A71990050F6E}"/>
              </a:ext>
            </a:extLst>
          </p:cNvPr>
          <p:cNvSpPr txBox="1"/>
          <p:nvPr/>
        </p:nvSpPr>
        <p:spPr>
          <a:xfrm rot="21412055">
            <a:off x="2614522" y="2818123"/>
            <a:ext cx="4507384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She </a:t>
            </a:r>
            <a:r>
              <a:rPr lang="en-GB" b="1" dirty="0">
                <a:solidFill>
                  <a:schemeClr val="bg1"/>
                </a:solidFill>
              </a:rPr>
              <a:t>rarely</a:t>
            </a:r>
            <a:r>
              <a:rPr lang="en-GB" dirty="0"/>
              <a:t> goes to the cinema.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FAD0B1-B7D9-D843-B91F-A3BF58C1D61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73195">
            <a:off x="-344096" y="3782050"/>
            <a:ext cx="3245344" cy="22679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04DC698-6962-EB4A-A12E-E1C0FB06D21B}"/>
              </a:ext>
            </a:extLst>
          </p:cNvPr>
          <p:cNvSpPr txBox="1"/>
          <p:nvPr/>
        </p:nvSpPr>
        <p:spPr>
          <a:xfrm rot="21404420">
            <a:off x="3002328" y="3614176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rarely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588DFE-D1E0-FF48-BC13-300F4DCF0456}"/>
              </a:ext>
            </a:extLst>
          </p:cNvPr>
          <p:cNvSpPr txBox="1"/>
          <p:nvPr/>
        </p:nvSpPr>
        <p:spPr>
          <a:xfrm rot="21404420">
            <a:off x="3389653" y="4468594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often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63D2B8-D175-8641-9EAF-8A087B77C1FF}"/>
              </a:ext>
            </a:extLst>
          </p:cNvPr>
          <p:cNvSpPr txBox="1"/>
          <p:nvPr/>
        </p:nvSpPr>
        <p:spPr>
          <a:xfrm rot="21404420">
            <a:off x="5129102" y="3451560"/>
            <a:ext cx="26482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daily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41B8-E4A4-BA45-84D2-368771CB545E}"/>
              </a:ext>
            </a:extLst>
          </p:cNvPr>
          <p:cNvSpPr txBox="1"/>
          <p:nvPr/>
        </p:nvSpPr>
        <p:spPr>
          <a:xfrm rot="21404420">
            <a:off x="2952882" y="5460019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once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F8709DD-7CE0-9A42-9FB8-DF0A701BA00F}"/>
              </a:ext>
            </a:extLst>
          </p:cNvPr>
          <p:cNvSpPr txBox="1"/>
          <p:nvPr/>
        </p:nvSpPr>
        <p:spPr>
          <a:xfrm rot="21404420">
            <a:off x="4864538" y="5146493"/>
            <a:ext cx="23586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never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663D38-DEEA-BF40-AA80-53F75CA20D4B}"/>
              </a:ext>
            </a:extLst>
          </p:cNvPr>
          <p:cNvSpPr txBox="1"/>
          <p:nvPr/>
        </p:nvSpPr>
        <p:spPr>
          <a:xfrm rot="21404420">
            <a:off x="6694530" y="3516033"/>
            <a:ext cx="189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twice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477459C-449E-5E47-ADF5-61FFB4072F0C}"/>
              </a:ext>
            </a:extLst>
          </p:cNvPr>
          <p:cNvSpPr txBox="1"/>
          <p:nvPr/>
        </p:nvSpPr>
        <p:spPr>
          <a:xfrm rot="21404420">
            <a:off x="4748836" y="4281074"/>
            <a:ext cx="25305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sometimes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1607353-99F3-5040-84CC-43480BDCAD6C}"/>
              </a:ext>
            </a:extLst>
          </p:cNvPr>
          <p:cNvSpPr txBox="1"/>
          <p:nvPr/>
        </p:nvSpPr>
        <p:spPr>
          <a:xfrm rot="21404420">
            <a:off x="6311712" y="5483893"/>
            <a:ext cx="23586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always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8B4F860-BDDB-D94A-AAC8-0092346850BA}"/>
              </a:ext>
            </a:extLst>
          </p:cNvPr>
          <p:cNvSpPr txBox="1"/>
          <p:nvPr/>
        </p:nvSpPr>
        <p:spPr>
          <a:xfrm rot="21404420">
            <a:off x="6677787" y="4723148"/>
            <a:ext cx="26482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GB" sz="3600" b="1" i="0" u="none" strike="noStrike" dirty="0">
                <a:solidFill>
                  <a:schemeClr val="bg1"/>
                </a:solidFill>
                <a:effectLst/>
              </a:rPr>
              <a:t>usually</a:t>
            </a:r>
          </a:p>
        </p:txBody>
      </p:sp>
    </p:spTree>
    <p:extLst>
      <p:ext uri="{BB962C8B-B14F-4D97-AF65-F5344CB8AC3E}">
        <p14:creationId xmlns:p14="http://schemas.microsoft.com/office/powerpoint/2010/main" val="1285397330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14F8D93-0319-9947-BF1D-7AAB0661BF25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blipFill dpi="0" rotWithShape="1">
            <a:blip r:embed="rId2" cstate="screen">
              <a:alphaModFix amt="5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2AACD4-7512-5F4A-91CE-0B40C960F6B4}"/>
              </a:ext>
            </a:extLst>
          </p:cNvPr>
          <p:cNvSpPr/>
          <p:nvPr/>
        </p:nvSpPr>
        <p:spPr>
          <a:xfrm rot="21336761">
            <a:off x="-175963" y="-410170"/>
            <a:ext cx="9486398" cy="1913434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4E939-0D50-DF49-9E21-52A4C5AB7474}"/>
              </a:ext>
            </a:extLst>
          </p:cNvPr>
          <p:cNvSpPr txBox="1"/>
          <p:nvPr/>
        </p:nvSpPr>
        <p:spPr>
          <a:xfrm rot="21358669">
            <a:off x="327532" y="542038"/>
            <a:ext cx="5539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What is an adverb?</a:t>
            </a:r>
            <a:endParaRPr lang="en-US" sz="4400" b="1" dirty="0">
              <a:solidFill>
                <a:schemeClr val="bg1"/>
              </a:solidFill>
            </a:endParaRP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46292565-6747-0D41-BE98-D9649ABB5EB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234" y="133934"/>
            <a:ext cx="3677773" cy="62345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3D1FBC7-86E6-BD42-893D-092DEC9CC7F4}"/>
              </a:ext>
            </a:extLst>
          </p:cNvPr>
          <p:cNvSpPr txBox="1"/>
          <p:nvPr/>
        </p:nvSpPr>
        <p:spPr>
          <a:xfrm rot="21412055">
            <a:off x="632232" y="1995682"/>
            <a:ext cx="7870005" cy="772107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Remember to use adverbs in your own writing as they make the sentence more interesting for the reader.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7533704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14F8D93-0319-9947-BF1D-7AAB0661BF25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blipFill dpi="0" rotWithShape="1">
            <a:blip r:embed="rId2" cstate="screen">
              <a:alphaModFix amt="5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2AACD4-7512-5F4A-91CE-0B40C960F6B4}"/>
              </a:ext>
            </a:extLst>
          </p:cNvPr>
          <p:cNvSpPr/>
          <p:nvPr/>
        </p:nvSpPr>
        <p:spPr>
          <a:xfrm rot="21336761">
            <a:off x="-175963" y="-410170"/>
            <a:ext cx="9486398" cy="1913434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4E939-0D50-DF49-9E21-52A4C5AB7474}"/>
              </a:ext>
            </a:extLst>
          </p:cNvPr>
          <p:cNvSpPr txBox="1"/>
          <p:nvPr/>
        </p:nvSpPr>
        <p:spPr>
          <a:xfrm rot="21358669">
            <a:off x="327532" y="542038"/>
            <a:ext cx="5539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What is an adverb?</a:t>
            </a:r>
            <a:endParaRPr lang="en-US" sz="4400" b="1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5A8F76-6486-C94D-AFC6-D5448998DA4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323157" y="438151"/>
            <a:ext cx="4156591" cy="75438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5BA8AFB-16D1-544A-A9D5-6E15EA16F2A6}"/>
              </a:ext>
            </a:extLst>
          </p:cNvPr>
          <p:cNvSpPr txBox="1"/>
          <p:nvPr/>
        </p:nvSpPr>
        <p:spPr>
          <a:xfrm rot="21412055">
            <a:off x="632232" y="2134182"/>
            <a:ext cx="7870005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Adverbs can transform a sentence from ordinary to exciting.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1F9EAA-3998-7C42-A4F9-85CAB5DA3E29}"/>
              </a:ext>
            </a:extLst>
          </p:cNvPr>
          <p:cNvSpPr txBox="1"/>
          <p:nvPr/>
        </p:nvSpPr>
        <p:spPr>
          <a:xfrm rot="21412055">
            <a:off x="632232" y="3341598"/>
            <a:ext cx="7870005" cy="772107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The dog jumped and wagged his tail.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/>
              <a:t>Can you add adverbs to this sentence to make it more exciting?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8605891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14F8D93-0319-9947-BF1D-7AAB0661BF25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blipFill dpi="0" rotWithShape="1">
            <a:blip r:embed="rId2" cstate="screen">
              <a:alphaModFix amt="5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2AACD4-7512-5F4A-91CE-0B40C960F6B4}"/>
              </a:ext>
            </a:extLst>
          </p:cNvPr>
          <p:cNvSpPr/>
          <p:nvPr/>
        </p:nvSpPr>
        <p:spPr>
          <a:xfrm rot="21336761">
            <a:off x="-175963" y="-410170"/>
            <a:ext cx="9486398" cy="1913434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4E939-0D50-DF49-9E21-52A4C5AB7474}"/>
              </a:ext>
            </a:extLst>
          </p:cNvPr>
          <p:cNvSpPr txBox="1"/>
          <p:nvPr/>
        </p:nvSpPr>
        <p:spPr>
          <a:xfrm rot="21358669">
            <a:off x="327532" y="542038"/>
            <a:ext cx="5539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What is an adverb?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67AA8C-4047-5447-9065-C04752B06FDF}"/>
              </a:ext>
            </a:extLst>
          </p:cNvPr>
          <p:cNvSpPr txBox="1"/>
          <p:nvPr/>
        </p:nvSpPr>
        <p:spPr>
          <a:xfrm rot="21412055">
            <a:off x="3894099" y="670724"/>
            <a:ext cx="4678397" cy="4880267"/>
          </a:xfrm>
          <a:prstGeom prst="star5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The dog jumped </a:t>
            </a:r>
            <a:r>
              <a:rPr lang="en-GB" b="1" dirty="0">
                <a:solidFill>
                  <a:schemeClr val="bg1"/>
                </a:solidFill>
              </a:rPr>
              <a:t>excitedly</a:t>
            </a:r>
            <a:r>
              <a:rPr lang="en-GB" b="1" dirty="0"/>
              <a:t> </a:t>
            </a:r>
            <a:r>
              <a:rPr lang="en-GB" dirty="0"/>
              <a:t>and </a:t>
            </a:r>
            <a:r>
              <a:rPr lang="en-GB" b="1" dirty="0">
                <a:solidFill>
                  <a:schemeClr val="bg1"/>
                </a:solidFill>
              </a:rPr>
              <a:t>happily</a:t>
            </a:r>
            <a:r>
              <a:rPr lang="en-GB" dirty="0"/>
              <a:t> wagged his tail.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33C2D1-DE19-094D-9ECA-56A55BEA970A}"/>
              </a:ext>
            </a:extLst>
          </p:cNvPr>
          <p:cNvSpPr txBox="1"/>
          <p:nvPr/>
        </p:nvSpPr>
        <p:spPr>
          <a:xfrm rot="21412055">
            <a:off x="632232" y="1938010"/>
            <a:ext cx="7870005" cy="495108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Adverbs can transform a sentence from ordinary to exciting.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FDA542-24E4-A344-9A67-E33AAB317B22}"/>
              </a:ext>
            </a:extLst>
          </p:cNvPr>
          <p:cNvSpPr txBox="1"/>
          <p:nvPr/>
        </p:nvSpPr>
        <p:spPr>
          <a:xfrm rot="21420279">
            <a:off x="690150" y="2787036"/>
            <a:ext cx="4813442" cy="1603104"/>
          </a:xfrm>
          <a:prstGeom prst="rect">
            <a:avLst/>
          </a:prstGeom>
          <a:solidFill>
            <a:srgbClr val="30B9BD"/>
          </a:solidFill>
          <a:ln w="19050">
            <a:solidFill>
              <a:schemeClr val="bg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marL="285750" indent="-285750" algn="l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The child ran down the road to the shop.</a:t>
            </a:r>
            <a:br>
              <a:rPr lang="en-GB" sz="1800" b="0" i="0" u="none" strike="noStrike" dirty="0">
                <a:solidFill>
                  <a:srgbClr val="000000"/>
                </a:solidFill>
                <a:effectLst/>
              </a:rPr>
            </a:br>
            <a:endParaRPr lang="en-GB" sz="1800" b="0" i="0" u="none" strike="noStrike" dirty="0">
              <a:solidFill>
                <a:srgbClr val="000000"/>
              </a:solidFill>
              <a:effectLst/>
            </a:endParaRPr>
          </a:p>
          <a:p>
            <a:pPr marL="285750" indent="-285750" algn="l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He cried with the pain in his tummy.</a:t>
            </a:r>
            <a:br>
              <a:rPr lang="en-GB" sz="1800" b="0" i="0" u="none" strike="noStrike" dirty="0">
                <a:solidFill>
                  <a:srgbClr val="000000"/>
                </a:solidFill>
                <a:effectLst/>
              </a:rPr>
            </a:br>
            <a:endParaRPr lang="en-GB" sz="1800" b="0" i="0" u="none" strike="noStrike" dirty="0">
              <a:solidFill>
                <a:srgbClr val="000000"/>
              </a:solidFill>
              <a:effectLst/>
            </a:endParaRPr>
          </a:p>
          <a:p>
            <a:pPr marL="285750" indent="-285750" algn="l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Mia laughed as </a:t>
            </a:r>
            <a:r>
              <a:rPr lang="en-GB" sz="1800" b="0" i="0" u="none" strike="noStrike">
                <a:solidFill>
                  <a:srgbClr val="000000"/>
                </a:solidFill>
                <a:effectLst/>
              </a:rPr>
              <a:t>she watched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the movie.</a:t>
            </a:r>
          </a:p>
        </p:txBody>
      </p:sp>
    </p:spTree>
    <p:extLst>
      <p:ext uri="{BB962C8B-B14F-4D97-AF65-F5344CB8AC3E}">
        <p14:creationId xmlns:p14="http://schemas.microsoft.com/office/powerpoint/2010/main" val="4268050380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052024"/>
      </p:ext>
    </p:extLst>
  </p:cSld>
  <p:clrMapOvr>
    <a:masterClrMapping/>
  </p:clrMapOvr>
  <p:transition spd="slow">
    <p:strips dir="ld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350</Words>
  <Application>Microsoft Office PowerPoint</Application>
  <PresentationFormat>On-screen Show (4:3)</PresentationFormat>
  <Paragraphs>86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Mr hudson</cp:lastModifiedBy>
  <cp:revision>6</cp:revision>
  <dcterms:created xsi:type="dcterms:W3CDTF">2020-11-17T12:29:31Z</dcterms:created>
  <dcterms:modified xsi:type="dcterms:W3CDTF">2024-02-06T14:53:03Z</dcterms:modified>
</cp:coreProperties>
</file>